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2">
  <p:sldMasterIdLst>
    <p:sldMasterId id="2147483648" r:id="rId1"/>
    <p:sldMasterId id="2147483666" r:id="rId2"/>
  </p:sldMasterIdLst>
  <p:notesMasterIdLst>
    <p:notesMasterId r:id="rId21"/>
  </p:notesMasterIdLst>
  <p:handoutMasterIdLst>
    <p:handoutMasterId r:id="rId22"/>
  </p:handoutMasterIdLst>
  <p:sldIdLst>
    <p:sldId id="256" r:id="rId3"/>
    <p:sldId id="397" r:id="rId4"/>
    <p:sldId id="390" r:id="rId5"/>
    <p:sldId id="399" r:id="rId6"/>
    <p:sldId id="387" r:id="rId7"/>
    <p:sldId id="268" r:id="rId8"/>
    <p:sldId id="349" r:id="rId9"/>
    <p:sldId id="332" r:id="rId10"/>
    <p:sldId id="388" r:id="rId11"/>
    <p:sldId id="400" r:id="rId12"/>
    <p:sldId id="377" r:id="rId13"/>
    <p:sldId id="401" r:id="rId14"/>
    <p:sldId id="378" r:id="rId15"/>
    <p:sldId id="402" r:id="rId16"/>
    <p:sldId id="384" r:id="rId17"/>
    <p:sldId id="335" r:id="rId18"/>
    <p:sldId id="290" r:id="rId19"/>
    <p:sldId id="263" r:id="rId20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D6F1"/>
    <a:srgbClr val="F5E49D"/>
    <a:srgbClr val="F5AFB8"/>
    <a:srgbClr val="DDE878"/>
    <a:srgbClr val="6D5764"/>
    <a:srgbClr val="5A686B"/>
    <a:srgbClr val="BACACC"/>
    <a:srgbClr val="D15C38"/>
    <a:srgbClr val="E5BBE8"/>
    <a:srgbClr val="9A32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řední sty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Světlý styl 2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2" autoAdjust="0"/>
    <p:restoredTop sz="88538" autoAdjust="0"/>
  </p:normalViewPr>
  <p:slideViewPr>
    <p:cSldViewPr snapToGrid="0" snapToObjects="1">
      <p:cViewPr varScale="1">
        <p:scale>
          <a:sx n="101" d="100"/>
          <a:sy n="101" d="100"/>
        </p:scale>
        <p:origin x="10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64" d="100"/>
          <a:sy n="64" d="100"/>
        </p:scale>
        <p:origin x="3115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MORBO\VOL_GRP\GROUPS\300\330\335\03.%20KORESPONDENCE_21_27\09_PPP\220308_PPT_NM_Svetovy_den_vody\20210326_Sucho%20za%20OP&#381;P_NPZP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MORBO\VOL_GRP\GROUPS\300\330\335\03.%20KORESPONDENCE\PPP\210903%20Konference%20-%20Deloitte%20Advisory%20%20-%20Programy%20na%20podporu%20podnik&#225;n&#237;\Pomocn&#253;%20soubor%20pro%20graf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MORBO\VOL_GRP\GROUPS\300\330\335\03.%20KORESPONDENCE\PPP\210903%20Konference%20-%20Deloitte%20Advisory%20%20-%20Programy%20na%20podporu%20podnik&#225;n&#237;\Pomocn&#253;%20soubor%20pro%20graf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MORBO\VOL_GRP\GROUPS\300\330\335\03.%20KORESPONDENCE\PPP\210910_Webin&#225;&#345;%20-%20Budoucnost%20&#269;esk&#233;%20energetiky%20a%20role%20energetick&#253;ch%20spole&#269;enstv&#237;\Pomocn&#253;%20soubor%20pro%20graf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E79-4D26-B1CD-C80461DDE61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E79-4D26-B1CD-C80461DDE61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E79-4D26-B1CD-C80461DDE617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E79-4D26-B1CD-C80461DDE617}"/>
              </c:ext>
            </c:extLst>
          </c:dPt>
          <c:dPt>
            <c:idx val="4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E79-4D26-B1CD-C80461DDE617}"/>
              </c:ext>
            </c:extLst>
          </c:dPt>
          <c:val>
            <c:numRef>
              <c:f>'Graf OPZP'!$H$4:$H$8</c:f>
              <c:numCache>
                <c:formatCode>#,##0</c:formatCode>
                <c:ptCount val="5"/>
                <c:pt idx="0">
                  <c:v>3522273112.5600009</c:v>
                </c:pt>
                <c:pt idx="1">
                  <c:v>375489849.80000001</c:v>
                </c:pt>
                <c:pt idx="2">
                  <c:v>138489676.37000003</c:v>
                </c:pt>
                <c:pt idx="3">
                  <c:v>3771123631.7200036</c:v>
                </c:pt>
                <c:pt idx="4">
                  <c:v>10500000000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E79-4D26-B1CD-C80461DDE6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"/>
          <c:w val="0.97522871107642772"/>
          <c:h val="0.8421545205342591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129501239286511"/>
          <c:y val="9.063593365949861E-2"/>
          <c:w val="0.38920067435902883"/>
          <c:h val="0.84430629996302231"/>
        </c:manualLayout>
      </c:layout>
      <c:doughnutChart>
        <c:varyColors val="1"/>
        <c:ser>
          <c:idx val="0"/>
          <c:order val="0"/>
          <c:tx>
            <c:strRef>
              <c:f>List3!$B$1</c:f>
              <c:strCache>
                <c:ptCount val="1"/>
                <c:pt idx="0">
                  <c:v>ALOKACE (mld. Kč)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convex"/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prst="convex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15E-4E7F-B667-95C3ACF2921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prst="convex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15E-4E7F-B667-95C3ACF2921F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prst="convex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15E-4E7F-B667-95C3ACF2921F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prst="convex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15E-4E7F-B667-95C3ACF2921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prst="convex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15E-4E7F-B667-95C3ACF2921F}"/>
              </c:ext>
            </c:extLst>
          </c:dPt>
          <c:dPt>
            <c:idx val="5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prst="convex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815E-4E7F-B667-95C3ACF2921F}"/>
              </c:ext>
            </c:extLst>
          </c:dPt>
          <c:dLbls>
            <c:dLbl>
              <c:idx val="0"/>
              <c:layout>
                <c:manualLayout>
                  <c:x val="0.19256410453994699"/>
                  <c:y val="-7.781945922517891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 b="1" i="0" u="none" strike="noStrike" kern="1200" spc="0" baseline="0" dirty="0">
                        <a:solidFill>
                          <a:schemeClr val="accent1"/>
                        </a:solidFill>
                      </a:rPr>
                      <a:t>SC 1.1 - ENERGETICKÉ ÚSPORY: 12,2 </a:t>
                    </a:r>
                    <a:r>
                      <a:rPr lang="en-US" sz="1100" b="1" i="0" u="none" strike="noStrike" kern="1200" spc="0" baseline="0" dirty="0" err="1">
                        <a:solidFill>
                          <a:schemeClr val="accent1"/>
                        </a:solidFill>
                      </a:rPr>
                      <a:t>mld</a:t>
                    </a:r>
                    <a:r>
                      <a:rPr lang="en-US" sz="1100" b="1" i="0" u="none" strike="noStrike" kern="1200" spc="0" baseline="0" dirty="0">
                        <a:solidFill>
                          <a:schemeClr val="accent1"/>
                        </a:solidFill>
                      </a:rPr>
                      <a:t>. </a:t>
                    </a:r>
                    <a:r>
                      <a:rPr lang="en-US" sz="1100" b="1" i="0" u="none" strike="noStrike" kern="1200" spc="0" baseline="0" dirty="0" err="1">
                        <a:solidFill>
                          <a:schemeClr val="accent1"/>
                        </a:solidFill>
                      </a:rPr>
                      <a:t>Kč</a:t>
                    </a:r>
                    <a:endParaRPr lang="en-US" sz="1100" b="1" i="0" u="none" strike="noStrike" kern="1200" spc="0" baseline="0" dirty="0">
                      <a:solidFill>
                        <a:schemeClr val="accent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554605989332396"/>
                      <c:h val="0.1021592001243864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15E-4E7F-B667-95C3ACF2921F}"/>
                </c:ext>
              </c:extLst>
            </c:dLbl>
            <c:dLbl>
              <c:idx val="1"/>
              <c:layout>
                <c:manualLayout>
                  <c:x val="0.16064406319233171"/>
                  <c:y val="-1.705318567010377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68F3C40-184D-41C6-A06D-36E7DFD53AA5}" type="CATEGORYNAME">
                      <a:rPr lang="pl-PL" sz="1100" b="1" smtClean="0">
                        <a:solidFill>
                          <a:schemeClr val="accent2"/>
                        </a:solidFill>
                      </a:rPr>
                      <a:pPr>
                        <a:defRPr sz="1100" b="1">
                          <a:solidFill>
                            <a:schemeClr val="accent2"/>
                          </a:solidFill>
                        </a:defRPr>
                      </a:pPr>
                      <a:t>[NÁZEV KATEGORIE]</a:t>
                    </a:fld>
                    <a:r>
                      <a:rPr lang="pl-PL" sz="1100" b="1" baseline="0" dirty="0">
                        <a:solidFill>
                          <a:schemeClr val="accent2"/>
                        </a:solidFill>
                      </a:rPr>
                      <a:t>: </a:t>
                    </a:r>
                    <a:fld id="{1372B446-3254-44FD-B1EC-6B3EDA5C2542}" type="VALUE">
                      <a:rPr lang="pl-PL" sz="1100" b="1" baseline="0" smtClean="0">
                        <a:solidFill>
                          <a:schemeClr val="accent2"/>
                        </a:solidFill>
                      </a:rPr>
                      <a:pPr>
                        <a:defRPr sz="1100" b="1">
                          <a:solidFill>
                            <a:schemeClr val="accent2"/>
                          </a:solidFill>
                        </a:defRPr>
                      </a:pPr>
                      <a:t>[HODNOTA]</a:t>
                    </a:fld>
                    <a:r>
                      <a:rPr lang="pl-PL" sz="1100" b="1" baseline="0" dirty="0">
                        <a:solidFill>
                          <a:schemeClr val="accent2"/>
                        </a:solidFill>
                      </a:rPr>
                      <a:t> mld. Kč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537654822614963"/>
                      <c:h val="9.448574993978052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15E-4E7F-B667-95C3ACF2921F}"/>
                </c:ext>
              </c:extLst>
            </c:dLbl>
            <c:dLbl>
              <c:idx val="2"/>
              <c:layout>
                <c:manualLayout>
                  <c:x val="0.2060322063162065"/>
                  <c:y val="6.088671248448180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BA72370-B44D-4047-B5BA-1546CCF96E1E}" type="CATEGORYNAME">
                      <a:rPr lang="pl-PL" sz="1100" b="1" i="0" u="none" strike="noStrike" kern="1200" spc="0" baseline="0">
                        <a:solidFill>
                          <a:srgbClr val="00B050"/>
                        </a:solidFill>
                      </a:rPr>
                      <a:pPr>
                        <a:defRPr sz="1100"/>
                      </a:pPr>
                      <a:t>[NÁZEV KATEGORIE]</a:t>
                    </a:fld>
                    <a:r>
                      <a:rPr lang="pl-PL" sz="1100" b="1" i="0" u="none" strike="noStrike" kern="1200" spc="0" baseline="0" dirty="0">
                        <a:solidFill>
                          <a:srgbClr val="00B050"/>
                        </a:solidFill>
                      </a:rPr>
                      <a:t>: 10,2 mld. Kč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560250529262654"/>
                      <c:h val="8.425448302697266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15E-4E7F-B667-95C3ACF2921F}"/>
                </c:ext>
              </c:extLst>
            </c:dLbl>
            <c:dLbl>
              <c:idx val="3"/>
              <c:layout>
                <c:manualLayout>
                  <c:x val="-0.2417049225256768"/>
                  <c:y val="4.126100767506139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1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98221C3-8758-4641-88E7-0A30506720D1}" type="CATEGORYNAME">
                      <a:rPr lang="en-US" sz="1100" b="1" i="0" u="none" strike="noStrike" kern="1200" spc="0" baseline="0">
                        <a:solidFill>
                          <a:srgbClr val="0070C0"/>
                        </a:solidFill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100">
                          <a:solidFill>
                            <a:sysClr val="windowText" lastClr="000000">
                              <a:lumMod val="75000"/>
                              <a:lumOff val="25000"/>
                            </a:sysClr>
                          </a:solidFill>
                        </a:defRPr>
                      </a:pPr>
                      <a:t>[NÁZEV KATEGORIE]</a:t>
                    </a:fld>
                    <a:r>
                      <a:rPr lang="en-US" sz="1100" b="1" i="0" u="none" strike="noStrike" kern="1200" spc="0" baseline="0" dirty="0">
                        <a:solidFill>
                          <a:srgbClr val="0070C0"/>
                        </a:solidFill>
                      </a:rPr>
                      <a:t>: </a:t>
                    </a:r>
                    <a:fld id="{B179DD2D-3ED2-41EA-A422-D0C50A07E6C1}" type="VALUE">
                      <a:rPr lang="en-US" sz="1100" b="1" i="0" u="none" strike="noStrike" kern="1200" spc="0" baseline="0">
                        <a:solidFill>
                          <a:srgbClr val="0070C0"/>
                        </a:solidFill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100">
                          <a:solidFill>
                            <a:sysClr val="windowText" lastClr="000000">
                              <a:lumMod val="75000"/>
                              <a:lumOff val="25000"/>
                            </a:sysClr>
                          </a:solidFill>
                        </a:defRPr>
                      </a:pPr>
                      <a:t>[HODNOTA]</a:t>
                    </a:fld>
                    <a:r>
                      <a:rPr lang="en-US" sz="1100" b="1" i="0" u="none" strike="noStrike" kern="1200" spc="0" baseline="0" dirty="0">
                        <a:solidFill>
                          <a:srgbClr val="0070C0"/>
                        </a:solidFill>
                      </a:rPr>
                      <a:t> </a:t>
                    </a:r>
                    <a:r>
                      <a:rPr lang="en-US" sz="1100" b="1" i="0" u="none" strike="noStrike" kern="1200" spc="0" baseline="0" dirty="0" err="1">
                        <a:solidFill>
                          <a:srgbClr val="0070C0"/>
                        </a:solidFill>
                      </a:rPr>
                      <a:t>mld</a:t>
                    </a:r>
                    <a:r>
                      <a:rPr lang="en-US" sz="1100" b="1" i="0" u="none" strike="noStrike" kern="1200" spc="0" baseline="0" dirty="0">
                        <a:solidFill>
                          <a:srgbClr val="0070C0"/>
                        </a:solidFill>
                      </a:rPr>
                      <a:t>. </a:t>
                    </a:r>
                    <a:r>
                      <a:rPr lang="en-US" sz="1100" b="1" i="0" u="none" strike="noStrike" kern="1200" spc="0" baseline="0" dirty="0" err="1">
                        <a:solidFill>
                          <a:srgbClr val="0070C0"/>
                        </a:solidFill>
                      </a:rPr>
                      <a:t>Kč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10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defRPr>
                    </a:pPr>
                    <a:endParaRPr lang="cs-CZ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00" b="0" i="0" u="none" strike="noStrike" kern="1200" baseline="0">
                      <a:solidFill>
                        <a:sysClr val="windowText" lastClr="000000">
                          <a:lumMod val="75000"/>
                          <a:lumOff val="2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803747280806622"/>
                      <c:h val="0.1097559158071462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815E-4E7F-B667-95C3ACF2921F}"/>
                </c:ext>
              </c:extLst>
            </c:dLbl>
            <c:dLbl>
              <c:idx val="4"/>
              <c:layout>
                <c:manualLayout>
                  <c:x val="-0.22089863103334595"/>
                  <c:y val="1.03713426241830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9CA9526-48D8-4E52-B63B-91DABDEB7E53}" type="CATEGORYNAME">
                      <a:rPr lang="en-US" sz="1100" b="1" i="0" u="none" strike="noStrike" kern="1200" spc="0" baseline="0" smtClean="0">
                        <a:solidFill>
                          <a:srgbClr val="7030A0"/>
                        </a:solidFill>
                      </a:rPr>
                      <a:pPr>
                        <a:defRPr sz="1100"/>
                      </a:pPr>
                      <a:t>[NÁZEV KATEGORIE]</a:t>
                    </a:fld>
                    <a:r>
                      <a:rPr lang="en-US" sz="1100" b="1" i="0" u="none" strike="noStrike" kern="1200" spc="0" baseline="0" dirty="0">
                        <a:solidFill>
                          <a:srgbClr val="7030A0"/>
                        </a:solidFill>
                      </a:rPr>
                      <a:t>: 7,1 mld. Kč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029039885092698"/>
                      <c:h val="8.425448302697266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815E-4E7F-B667-95C3ACF2921F}"/>
                </c:ext>
              </c:extLst>
            </c:dLbl>
            <c:dLbl>
              <c:idx val="5"/>
              <c:layout>
                <c:manualLayout>
                  <c:x val="-0.23226704342734369"/>
                  <c:y val="-8.825192762707918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30BE985-A2C8-4C48-ABCB-A2F4FA0133BE}" type="CATEGORYNAME">
                      <a:rPr lang="en-US" sz="1100" b="1" i="0" u="none" strike="noStrike" kern="1200" spc="0" baseline="0">
                        <a:solidFill>
                          <a:srgbClr val="79DCFF"/>
                        </a:solidFill>
                      </a:rPr>
                      <a:pPr>
                        <a:defRPr sz="1100"/>
                      </a:pPr>
                      <a:t>[NÁZEV KATEGORIE]</a:t>
                    </a:fld>
                    <a:r>
                      <a:rPr lang="en-US" sz="1100" b="1" i="0" u="none" strike="noStrike" kern="1200" spc="0" baseline="0" dirty="0">
                        <a:solidFill>
                          <a:srgbClr val="79DCFF"/>
                        </a:solidFill>
                      </a:rPr>
                      <a:t> 10,6 </a:t>
                    </a:r>
                    <a:r>
                      <a:rPr lang="en-US" sz="1100" b="1" i="0" u="none" strike="noStrike" kern="1200" spc="0" baseline="0" dirty="0" err="1">
                        <a:solidFill>
                          <a:srgbClr val="79DCFF"/>
                        </a:solidFill>
                      </a:rPr>
                      <a:t>mld</a:t>
                    </a:r>
                    <a:r>
                      <a:rPr lang="en-US" sz="1100" b="1" i="0" u="none" strike="noStrike" kern="1200" spc="0" baseline="0" dirty="0">
                        <a:solidFill>
                          <a:srgbClr val="79DCFF"/>
                        </a:solidFill>
                      </a:rPr>
                      <a:t>. </a:t>
                    </a:r>
                    <a:r>
                      <a:rPr lang="en-US" sz="1100" b="1" i="0" u="none" strike="noStrike" kern="1200" spc="0" baseline="0" dirty="0" err="1">
                        <a:solidFill>
                          <a:srgbClr val="79DCFF"/>
                        </a:solidFill>
                      </a:rPr>
                      <a:t>Kč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770310544393857"/>
                      <c:h val="9.952464889433840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815E-4E7F-B667-95C3ACF292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List3!$A$2:$A$7</c:f>
              <c:strCache>
                <c:ptCount val="6"/>
                <c:pt idx="0">
                  <c:v>SC 1.1 a 1.2 - ENERGETICKÉ ÚSPORY </c:v>
                </c:pt>
                <c:pt idx="1">
                  <c:v>SC 1.2 PODPORA ENERGIE Z OZE</c:v>
                </c:pt>
                <c:pt idx="2">
                  <c:v>SC 1.3 - ADAPTACE NA ZMĚNY KLIMATU</c:v>
                </c:pt>
                <c:pt idx="3">
                  <c:v>SC 1.4 - VODOHOSPODÁŘSKÁ INFRASTRUKTURA</c:v>
                </c:pt>
                <c:pt idx="4">
                  <c:v>SC 1.5 - OBĚHOVÉ HOSPODÁŘSTVÍ</c:v>
                </c:pt>
                <c:pt idx="5">
                  <c:v>SC 1.6 OCHRANA PŘÍRODY, SNIŽOVÁNÍ VŠECH FOREM ZNEČIŠTĚNÍ:</c:v>
                </c:pt>
              </c:strCache>
            </c:strRef>
          </c:cat>
          <c:val>
            <c:numRef>
              <c:f>List3!$B$2:$B$7</c:f>
              <c:numCache>
                <c:formatCode>General</c:formatCode>
                <c:ptCount val="6"/>
                <c:pt idx="0">
                  <c:v>12.2</c:v>
                </c:pt>
                <c:pt idx="1">
                  <c:v>7</c:v>
                </c:pt>
                <c:pt idx="2">
                  <c:v>10.1</c:v>
                </c:pt>
                <c:pt idx="3">
                  <c:v>14.1</c:v>
                </c:pt>
                <c:pt idx="4">
                  <c:v>7.1</c:v>
                </c:pt>
                <c:pt idx="5">
                  <c:v>10.8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15E-4E7F-B667-95C3ACF292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0.43898</cdr:x>
      <cdr:y>0.47211</cdr:y>
    </cdr:from>
    <cdr:to>
      <cdr:x>0.5736</cdr:x>
      <cdr:y>0.52789</cdr:y>
    </cdr:to>
    <cdr:sp macro="" textlink="">
      <cdr:nvSpPr>
        <cdr:cNvPr id="2" name="Obdélník 1">
          <a:extLst xmlns:a="http://schemas.openxmlformats.org/drawingml/2006/main">
            <a:ext uri="{FF2B5EF4-FFF2-40B4-BE49-F238E27FC236}">
              <a16:creationId xmlns:a16="http://schemas.microsoft.com/office/drawing/2014/main" id="{DCEBD43F-8284-4523-AC42-E60712676EBF}"/>
            </a:ext>
          </a:extLst>
        </cdr:cNvPr>
        <cdr:cNvSpPr/>
      </cdr:nvSpPr>
      <cdr:spPr>
        <a:xfrm xmlns:a="http://schemas.openxmlformats.org/drawingml/2006/main">
          <a:off x="4728307" y="2344086"/>
          <a:ext cx="1450004" cy="276999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prst="angle"/>
        </a:sp3d>
      </cdr:spPr>
      <cdr:txBody>
        <a:bodyPr xmlns:a="http://schemas.openxmlformats.org/drawingml/2006/main" wrap="square">
          <a:spAutoFit/>
          <a:sp3d extrusionH="57150">
            <a:bevelT h="25400" prst="softRound"/>
          </a:sp3d>
        </a:bodyPr>
        <a:lstStyle xmlns:a="http://schemas.openxmlformats.org/drawingml/2006/main">
          <a:defPPr>
            <a:defRPr lang="cs-CZ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200" b="1" dirty="0">
              <a:solidFill>
                <a:schemeClr val="tx2">
                  <a:lumMod val="95000"/>
                  <a:lumOff val="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rPr>
            <a:t>* kurz 26 Kč/euro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C66609-22D2-445C-A288-5FB42788EDF0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856AF-87F2-4CCB-B24E-5D5EA948F5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4718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52D166-881E-FA42-B41E-09A6A693568D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0F2EDB-2DDA-9143-98B6-F36B2346D1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5556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F2EDB-2DDA-9143-98B6-F36B2346D124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26836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cs-CZ" sz="1200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F2EDB-2DDA-9143-98B6-F36B2346D124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8381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F2EDB-2DDA-9143-98B6-F36B2346D124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09852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F2EDB-2DDA-9143-98B6-F36B2346D124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4056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F2EDB-2DDA-9143-98B6-F36B2346D124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42234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cs-CZ" sz="2000" b="1" dirty="0">
              <a:solidFill>
                <a:srgbClr val="FF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F2EDB-2DDA-9143-98B6-F36B2346D124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727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F2EDB-2DDA-9143-98B6-F36B2346D124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85940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F2EDB-2DDA-9143-98B6-F36B2346D124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01625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F2EDB-2DDA-9143-98B6-F36B2346D124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1830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F2EDB-2DDA-9143-98B6-F36B2346D124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5979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F2EDB-2DDA-9143-98B6-F36B2346D124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6725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F2EDB-2DDA-9143-98B6-F36B2346D124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5994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0F2EDB-2DDA-9143-98B6-F36B2346D12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179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F2EDB-2DDA-9143-98B6-F36B2346D124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1579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0F2EDB-2DDA-9143-98B6-F36B2346D12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258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F2EDB-2DDA-9143-98B6-F36B2346D124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6093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F2EDB-2DDA-9143-98B6-F36B2346D124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1855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2114B598-D6A3-1B4C-935B-9E3A3FCA5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0263" y="1766173"/>
            <a:ext cx="5077152" cy="2540014"/>
          </a:xfrm>
        </p:spPr>
        <p:txBody>
          <a:bodyPr lIns="0" tIns="0" rIns="0" bIns="0" anchor="b">
            <a:noAutofit/>
          </a:bodyPr>
          <a:lstStyle>
            <a:lvl1pPr algn="l">
              <a:defRPr sz="44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21D18136-DDD5-234A-949D-6A0E88DD46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00263" y="4651337"/>
            <a:ext cx="5077154" cy="975050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20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FB9A9CB-F923-5C4E-AC37-5AB4ABED8C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90" y="431424"/>
            <a:ext cx="3391459" cy="104910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9714" t="-5617"/>
          <a:stretch/>
        </p:blipFill>
        <p:spPr>
          <a:xfrm>
            <a:off x="2126516" y="5966621"/>
            <a:ext cx="5077530" cy="33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61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30596"/>
            <a:ext cx="3091251" cy="365125"/>
          </a:xfrm>
        </p:spPr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714" t="-5617"/>
          <a:stretch/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32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04D6BB-459E-7D43-83C7-116FF7764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43F148D-4DF4-BA4E-B504-9C91657C5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4C13E76-6AB9-9D4D-A9D6-42B7D29B7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30596"/>
            <a:ext cx="3091251" cy="365125"/>
          </a:xfrm>
        </p:spPr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714" t="-5617"/>
          <a:stretch/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50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38FEC9-1228-EF4E-91B9-6719B0596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434B310-FD9C-4F47-A8E3-9912059960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BEC36F9-59B7-E042-B13D-3D752AB3E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30596"/>
            <a:ext cx="3091251" cy="365125"/>
          </a:xfrm>
        </p:spPr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714" t="-5617"/>
          <a:stretch/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40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ý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4EB57F69-4331-4C41-AB00-3EDB8B140D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4822"/>
          <a:stretch/>
        </p:blipFill>
        <p:spPr>
          <a:xfrm>
            <a:off x="10457302" y="4434215"/>
            <a:ext cx="1340252" cy="1948051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2114B598-D6A3-1B4C-935B-9E3A3FCA5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4436" y="1595718"/>
            <a:ext cx="6857847" cy="2286000"/>
          </a:xfrm>
        </p:spPr>
        <p:txBody>
          <a:bodyPr lIns="0" tIns="0" rIns="0" bIns="0" anchor="b">
            <a:noAutofit/>
          </a:bodyPr>
          <a:lstStyle>
            <a:lvl1pPr algn="l">
              <a:defRPr sz="44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7" name="Podnadpis 2">
            <a:extLst>
              <a:ext uri="{FF2B5EF4-FFF2-40B4-BE49-F238E27FC236}">
                <a16:creationId xmlns:a16="http://schemas.microsoft.com/office/drawing/2014/main" id="{21D18136-DDD5-234A-949D-6A0E88DD46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4435" y="5433390"/>
            <a:ext cx="6857847" cy="975050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sp>
        <p:nvSpPr>
          <p:cNvPr id="18" name="Obdélník 17"/>
          <p:cNvSpPr/>
          <p:nvPr userDrawn="1"/>
        </p:nvSpPr>
        <p:spPr>
          <a:xfrm>
            <a:off x="9792585" y="3184911"/>
            <a:ext cx="1921577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r"/>
            <a:r>
              <a:rPr lang="cs-CZ" sz="1400" dirty="0"/>
              <a:t>OPERAČNÍ PROGRAM</a:t>
            </a:r>
          </a:p>
          <a:p>
            <a:pPr lvl="0" algn="r"/>
            <a:r>
              <a:rPr lang="cs-CZ" sz="1400" dirty="0"/>
              <a:t>ŽIVOTNÍ PROSTŘEDÍ</a:t>
            </a:r>
          </a:p>
          <a:p>
            <a:pPr lvl="0" algn="r"/>
            <a:r>
              <a:rPr lang="cs-CZ" sz="1400" dirty="0"/>
              <a:t>WWW.OPZP.CZ</a:t>
            </a:r>
          </a:p>
        </p:txBody>
      </p:sp>
      <p:sp>
        <p:nvSpPr>
          <p:cNvPr id="19" name="Obdélník 18"/>
          <p:cNvSpPr/>
          <p:nvPr userDrawn="1"/>
        </p:nvSpPr>
        <p:spPr>
          <a:xfrm>
            <a:off x="9676932" y="1595718"/>
            <a:ext cx="2020187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r"/>
            <a:r>
              <a:rPr lang="cs-CZ" sz="2000" dirty="0"/>
              <a:t>INVESTICE </a:t>
            </a:r>
            <a:br>
              <a:rPr lang="cs-CZ" sz="2000" dirty="0"/>
            </a:br>
            <a:r>
              <a:rPr lang="cs-CZ" sz="2000" dirty="0"/>
              <a:t>DO ČISTÉ </a:t>
            </a:r>
            <a:br>
              <a:rPr lang="cs-CZ" sz="2000" dirty="0"/>
            </a:br>
            <a:r>
              <a:rPr lang="cs-CZ" sz="2000" dirty="0"/>
              <a:t>BUDOUCNOSTI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FB9A9CB-F923-5C4E-AC37-5AB4ABED8C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90" y="431424"/>
            <a:ext cx="3391459" cy="104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051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Závěrečný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14B598-D6A3-1B4C-935B-9E3A3FCA5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9492" y="1595718"/>
            <a:ext cx="6857847" cy="2286000"/>
          </a:xfrm>
        </p:spPr>
        <p:txBody>
          <a:bodyPr lIns="0" tIns="0" rIns="0" bIns="0" anchor="b">
            <a:noAutofit/>
          </a:bodyPr>
          <a:lstStyle>
            <a:lvl1pPr algn="l"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EB57F69-4331-4C41-AB00-3EDB8B140D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826"/>
          <a:stretch/>
        </p:blipFill>
        <p:spPr>
          <a:xfrm>
            <a:off x="1799492" y="4434216"/>
            <a:ext cx="2254499" cy="194805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EB57F69-4331-4C41-AB00-3EDB8B140D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4822"/>
          <a:stretch/>
        </p:blipFill>
        <p:spPr>
          <a:xfrm>
            <a:off x="10457302" y="4434215"/>
            <a:ext cx="1340252" cy="194805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16" y="276790"/>
            <a:ext cx="4820873" cy="114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4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ulek podtitulek text 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630275" y="2311676"/>
            <a:ext cx="10932276" cy="430887"/>
          </a:xfrm>
        </p:spPr>
        <p:txBody>
          <a:bodyPr>
            <a:spAutoFit/>
          </a:bodyPr>
          <a:lstStyle>
            <a:lvl1pPr marL="0" indent="0">
              <a:buNone/>
              <a:defRPr sz="2800" b="1">
                <a:solidFill>
                  <a:srgbClr val="0063AC"/>
                </a:solidFill>
              </a:defRPr>
            </a:lvl1pPr>
          </a:lstStyle>
          <a:p>
            <a:pPr lvl="0"/>
            <a:r>
              <a:rPr lang="cs-CZ" dirty="0"/>
              <a:t>Podtitulek</a:t>
            </a:r>
            <a:endParaRPr lang="en-GB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630275" y="2947699"/>
            <a:ext cx="10932276" cy="3227814"/>
          </a:xfrm>
        </p:spPr>
        <p:txBody>
          <a:bodyPr/>
          <a:lstStyle>
            <a:lvl1pPr>
              <a:buClr>
                <a:srgbClr val="3F9C35"/>
              </a:buClr>
              <a:defRPr/>
            </a:lvl1pPr>
            <a:lvl2pPr>
              <a:defRPr baseline="0"/>
            </a:lvl2pPr>
            <a:lvl3pPr>
              <a:buClr>
                <a:srgbClr val="3F9C35"/>
              </a:buClr>
              <a:defRPr/>
            </a:lvl3pPr>
            <a:lvl4pPr>
              <a:defRPr/>
            </a:lvl4pPr>
            <a:lvl5pPr>
              <a:buClr>
                <a:srgbClr val="3F9C35"/>
              </a:buClr>
              <a:defRPr/>
            </a:lvl5pPr>
          </a:lstStyle>
          <a:p>
            <a:pPr lvl="0"/>
            <a:r>
              <a:rPr lang="cs-CZ" dirty="0"/>
              <a:t>Kliknutím přidáte text</a:t>
            </a:r>
            <a:endParaRPr lang="nb-NO" dirty="0"/>
          </a:p>
          <a:p>
            <a:pPr lvl="1"/>
            <a:r>
              <a:rPr lang="cs-CZ" dirty="0"/>
              <a:t>Druhá úroveň</a:t>
            </a:r>
            <a:endParaRPr lang="nb-NO" dirty="0"/>
          </a:p>
          <a:p>
            <a:pPr lvl="2"/>
            <a:r>
              <a:rPr lang="cs-CZ" dirty="0"/>
              <a:t>Třetí úroveň</a:t>
            </a:r>
            <a:endParaRPr lang="nb-NO" dirty="0"/>
          </a:p>
          <a:p>
            <a:pPr lvl="3"/>
            <a:r>
              <a:rPr lang="cs-CZ" dirty="0"/>
              <a:t>Čtvrtá úroveň</a:t>
            </a:r>
            <a:endParaRPr lang="nb-NO" dirty="0"/>
          </a:p>
          <a:p>
            <a:pPr lvl="4"/>
            <a:r>
              <a:rPr lang="cs-CZ" dirty="0"/>
              <a:t>Pátá úroveň</a:t>
            </a:r>
            <a:endParaRPr lang="nb-NO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352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9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Text a obra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rázek 13"/>
          <p:cNvSpPr>
            <a:spLocks noGrp="1" noChangeAspect="1"/>
          </p:cNvSpPr>
          <p:nvPr>
            <p:ph type="pic" sz="quarter" idx="17"/>
          </p:nvPr>
        </p:nvSpPr>
        <p:spPr>
          <a:xfrm>
            <a:off x="9222656" y="1084008"/>
            <a:ext cx="2244779" cy="4810240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7" name="Zástupný symbol pro text 16"/>
          <p:cNvSpPr>
            <a:spLocks noGrp="1"/>
          </p:cNvSpPr>
          <p:nvPr>
            <p:ph type="body" sz="quarter" idx="19"/>
          </p:nvPr>
        </p:nvSpPr>
        <p:spPr>
          <a:xfrm>
            <a:off x="815414" y="1985928"/>
            <a:ext cx="7968885" cy="3908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 sz="1600" kern="0" baseline="0">
                <a:solidFill>
                  <a:schemeClr val="accent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41294" marR="0" indent="-241294" algn="l" defTabSz="723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Pct val="100000"/>
              <a:buFont typeface="Roboto" pitchFamily="2" charset="0"/>
              <a:buChar char="–"/>
              <a:tabLst/>
              <a:defRPr sz="1600">
                <a:solidFill>
                  <a:schemeClr val="accent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241294" marR="0" indent="241294" algn="l" defTabSz="72388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>
                <a:solidFill>
                  <a:schemeClr val="accent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482588" marR="0" indent="-241294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>
                <a:latin typeface="+mn-lt"/>
                <a:ea typeface="Roboto Medium" pitchFamily="2" charset="0"/>
                <a:cs typeface="Roboto Medium" pitchFamily="2" charset="0"/>
              </a:defRPr>
            </a:lvl4pPr>
            <a:lvl5pPr marL="713300" marR="0" indent="-230712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>
                <a:solidFill>
                  <a:schemeClr val="tx2"/>
                </a:solidFill>
                <a:latin typeface="+mn-lt"/>
                <a:ea typeface="Roboto Medium" pitchFamily="2" charset="0"/>
                <a:cs typeface="Roboto Medium" pitchFamily="2" charset="0"/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kumimoji="0" lang="en-US" dirty="0"/>
          </a:p>
        </p:txBody>
      </p:sp>
      <p:sp>
        <p:nvSpPr>
          <p:cNvPr id="8" name="Nadpis 1"/>
          <p:cNvSpPr>
            <a:spLocks noGrp="1"/>
          </p:cNvSpPr>
          <p:nvPr>
            <p:ph type="title" hasCustomPrompt="1"/>
          </p:nvPr>
        </p:nvSpPr>
        <p:spPr>
          <a:xfrm>
            <a:off x="815414" y="1084009"/>
            <a:ext cx="7968885" cy="72153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20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77167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Text 2 sloupce a obra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rázek 13"/>
          <p:cNvSpPr>
            <a:spLocks noGrp="1" noChangeAspect="1"/>
          </p:cNvSpPr>
          <p:nvPr>
            <p:ph type="pic" sz="quarter" idx="17"/>
          </p:nvPr>
        </p:nvSpPr>
        <p:spPr>
          <a:xfrm>
            <a:off x="9222656" y="1084008"/>
            <a:ext cx="2244779" cy="4810240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3" name="Zástupný symbol pro text 16"/>
          <p:cNvSpPr>
            <a:spLocks noGrp="1"/>
          </p:cNvSpPr>
          <p:nvPr>
            <p:ph type="body" sz="quarter" idx="20"/>
          </p:nvPr>
        </p:nvSpPr>
        <p:spPr>
          <a:xfrm>
            <a:off x="815414" y="1988840"/>
            <a:ext cx="7968885" cy="3888432"/>
          </a:xfrm>
          <a:prstGeom prst="rect">
            <a:avLst/>
          </a:prstGeom>
        </p:spPr>
        <p:txBody>
          <a:bodyPr wrap="square" lIns="0" tIns="0" rIns="0" bIns="0" numCol="2" spcCol="216000">
            <a:no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 sz="1600" kern="0" baseline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41294" marR="0" indent="-241294" algn="l" defTabSz="723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Pct val="100000"/>
              <a:buFont typeface="Roboto" pitchFamily="2" charset="0"/>
              <a:buChar char="–"/>
              <a:tabLst/>
              <a:defRPr sz="160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241294" marR="0" indent="241294" algn="l" defTabSz="72388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2133547" marR="0" indent="-304792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2667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4pPr>
            <a:lvl5pPr marL="2743131" marR="0" indent="-304792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2667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  <p:cxnSp>
        <p:nvCxnSpPr>
          <p:cNvPr id="15" name="Přímá spojnice 14"/>
          <p:cNvCxnSpPr/>
          <p:nvPr userDrawn="1"/>
        </p:nvCxnSpPr>
        <p:spPr>
          <a:xfrm>
            <a:off x="4847861" y="2033464"/>
            <a:ext cx="0" cy="3843808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Nadpis 1"/>
          <p:cNvSpPr>
            <a:spLocks noGrp="1"/>
          </p:cNvSpPr>
          <p:nvPr>
            <p:ph type="title" hasCustomPrompt="1"/>
          </p:nvPr>
        </p:nvSpPr>
        <p:spPr>
          <a:xfrm>
            <a:off x="815414" y="1084009"/>
            <a:ext cx="7968885" cy="72153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20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909562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Graf a nadpi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>
            <a:spLocks noGrp="1"/>
          </p:cNvSpPr>
          <p:nvPr>
            <p:ph sz="quarter" idx="20" hasCustomPrompt="1"/>
          </p:nvPr>
        </p:nvSpPr>
        <p:spPr>
          <a:xfrm>
            <a:off x="815415" y="1989139"/>
            <a:ext cx="7968885" cy="3887787"/>
          </a:xfrm>
          <a:prstGeom prst="rect">
            <a:avLst/>
          </a:prstGeom>
        </p:spPr>
        <p:txBody>
          <a:bodyPr/>
          <a:lstStyle>
            <a:lvl1pPr>
              <a:defRPr sz="1333" baseline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cs-CZ" dirty="0"/>
              <a:t>Vložit objekt</a:t>
            </a:r>
          </a:p>
        </p:txBody>
      </p:sp>
      <p:sp>
        <p:nvSpPr>
          <p:cNvPr id="9" name="Nadpis 1"/>
          <p:cNvSpPr>
            <a:spLocks noGrp="1"/>
          </p:cNvSpPr>
          <p:nvPr>
            <p:ph type="title" hasCustomPrompt="1"/>
          </p:nvPr>
        </p:nvSpPr>
        <p:spPr>
          <a:xfrm>
            <a:off x="815414" y="1084009"/>
            <a:ext cx="7968885" cy="72153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20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3850176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Obrázek a text - 1 slou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rázek 13"/>
          <p:cNvSpPr>
            <a:spLocks noGrp="1" noChangeAspect="1"/>
          </p:cNvSpPr>
          <p:nvPr>
            <p:ph type="pic" sz="quarter" idx="17"/>
          </p:nvPr>
        </p:nvSpPr>
        <p:spPr>
          <a:xfrm>
            <a:off x="9222656" y="1052736"/>
            <a:ext cx="2153931" cy="4841512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panose="020B0604030504040204" pitchFamily="34" charset="0"/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2" name="Zástupný symbol pro text 16"/>
          <p:cNvSpPr>
            <a:spLocks noGrp="1"/>
          </p:cNvSpPr>
          <p:nvPr>
            <p:ph type="body" sz="quarter" idx="19"/>
          </p:nvPr>
        </p:nvSpPr>
        <p:spPr>
          <a:xfrm>
            <a:off x="3119669" y="1052736"/>
            <a:ext cx="5760640" cy="4824536"/>
          </a:xfrm>
          <a:prstGeom prst="rect">
            <a:avLst/>
          </a:prstGeom>
        </p:spPr>
        <p:txBody>
          <a:bodyPr wrap="square" lIns="72000" tIns="0" rIns="72000" bIns="0" numCol="1" spcCol="216000">
            <a:no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 sz="1600" kern="0" baseline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41294" marR="0" indent="-241294" algn="l" defTabSz="723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Pct val="100000"/>
              <a:buFont typeface="Roboto" pitchFamily="2" charset="0"/>
              <a:buChar char="–"/>
              <a:tabLst/>
              <a:defRPr sz="160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241294" marR="0" indent="241294" algn="l" defTabSz="72388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2133547" marR="0" indent="-304792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2667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4pPr>
            <a:lvl5pPr marL="2743131" marR="0" indent="-304792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2667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  <p:cxnSp>
        <p:nvCxnSpPr>
          <p:cNvPr id="14" name="Přímá spojnice 13"/>
          <p:cNvCxnSpPr/>
          <p:nvPr userDrawn="1"/>
        </p:nvCxnSpPr>
        <p:spPr>
          <a:xfrm>
            <a:off x="9072331" y="1052736"/>
            <a:ext cx="0" cy="4824536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 userDrawn="1"/>
        </p:nvCxnSpPr>
        <p:spPr>
          <a:xfrm>
            <a:off x="3047936" y="1052736"/>
            <a:ext cx="0" cy="4824536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Nadpis 1"/>
          <p:cNvSpPr>
            <a:spLocks noGrp="1"/>
          </p:cNvSpPr>
          <p:nvPr>
            <p:ph type="title" hasCustomPrompt="1"/>
          </p:nvPr>
        </p:nvSpPr>
        <p:spPr>
          <a:xfrm>
            <a:off x="815413" y="1052738"/>
            <a:ext cx="2112235" cy="61555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 sz="20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301427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B400B1-FCCB-6F45-87B1-2798311E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83" y="483568"/>
            <a:ext cx="11280067" cy="61872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8EB1DC-2262-9F44-9653-18C9E7076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783" y="1915299"/>
            <a:ext cx="11280067" cy="4003589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  <p:sp>
        <p:nvSpPr>
          <p:cNvPr id="15" name="Zástupný symbol pro obsah 14">
            <a:extLst>
              <a:ext uri="{FF2B5EF4-FFF2-40B4-BE49-F238E27FC236}">
                <a16:creationId xmlns:a16="http://schemas.microsoft.com/office/drawing/2014/main" id="{3DAD184D-91BC-314B-941E-4BD10E0B273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1783" y="1167085"/>
            <a:ext cx="11280067" cy="550862"/>
          </a:xfr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r>
              <a:rPr lang="cs-CZ" dirty="0"/>
              <a:t>Upravte styly předlohy textu.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9714" t="-5617"/>
          <a:stretch/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123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Obrázek a text - 2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Přímá spojnice 11"/>
          <p:cNvCxnSpPr/>
          <p:nvPr userDrawn="1"/>
        </p:nvCxnSpPr>
        <p:spPr>
          <a:xfrm>
            <a:off x="5999989" y="1052736"/>
            <a:ext cx="0" cy="4824536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obrázek 13"/>
          <p:cNvSpPr>
            <a:spLocks noGrp="1" noChangeAspect="1"/>
          </p:cNvSpPr>
          <p:nvPr>
            <p:ph type="pic" sz="quarter" idx="17"/>
          </p:nvPr>
        </p:nvSpPr>
        <p:spPr>
          <a:xfrm>
            <a:off x="9222656" y="1052736"/>
            <a:ext cx="2153931" cy="4841512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panose="020B0604030504040204" pitchFamily="34" charset="0"/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5" name="Zástupný symbol pro text 16"/>
          <p:cNvSpPr>
            <a:spLocks noGrp="1"/>
          </p:cNvSpPr>
          <p:nvPr>
            <p:ph type="body" sz="quarter" idx="19"/>
          </p:nvPr>
        </p:nvSpPr>
        <p:spPr>
          <a:xfrm>
            <a:off x="3119669" y="1052736"/>
            <a:ext cx="5856651" cy="4824536"/>
          </a:xfrm>
          <a:prstGeom prst="rect">
            <a:avLst/>
          </a:prstGeom>
        </p:spPr>
        <p:txBody>
          <a:bodyPr wrap="square" lIns="72000" tIns="0" rIns="72000" bIns="0" numCol="2" spcCol="216000">
            <a:no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 sz="1600" kern="0" baseline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41294" marR="0" indent="-241294" algn="l" defTabSz="723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Pct val="100000"/>
              <a:buFont typeface="Roboto" pitchFamily="2" charset="0"/>
              <a:buChar char="–"/>
              <a:tabLst/>
              <a:defRPr sz="160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241294" marR="0" indent="241294" algn="l" defTabSz="72388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2133547" marR="0" indent="-304792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2667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4pPr>
            <a:lvl5pPr marL="2743131" marR="0" indent="-304792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2667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  <p:sp>
        <p:nvSpPr>
          <p:cNvPr id="16" name="Nadpis 1"/>
          <p:cNvSpPr>
            <a:spLocks noGrp="1"/>
          </p:cNvSpPr>
          <p:nvPr>
            <p:ph type="title" hasCustomPrompt="1"/>
          </p:nvPr>
        </p:nvSpPr>
        <p:spPr>
          <a:xfrm>
            <a:off x="815413" y="1052738"/>
            <a:ext cx="2112235" cy="61555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 sz="20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cxnSp>
        <p:nvCxnSpPr>
          <p:cNvPr id="17" name="Přímá spojnice 16"/>
          <p:cNvCxnSpPr/>
          <p:nvPr userDrawn="1"/>
        </p:nvCxnSpPr>
        <p:spPr>
          <a:xfrm>
            <a:off x="9072331" y="1052736"/>
            <a:ext cx="0" cy="4824536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 userDrawn="1"/>
        </p:nvCxnSpPr>
        <p:spPr>
          <a:xfrm>
            <a:off x="3047936" y="1052736"/>
            <a:ext cx="0" cy="4824536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9212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Graf a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3215681" y="1052736"/>
            <a:ext cx="8160907" cy="4824536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cs-CZ" dirty="0"/>
              <a:t>Vložte objekt</a:t>
            </a:r>
          </a:p>
        </p:txBody>
      </p:sp>
      <p:cxnSp>
        <p:nvCxnSpPr>
          <p:cNvPr id="13" name="Přímá spojnice 12"/>
          <p:cNvCxnSpPr/>
          <p:nvPr userDrawn="1"/>
        </p:nvCxnSpPr>
        <p:spPr>
          <a:xfrm>
            <a:off x="3047936" y="1052736"/>
            <a:ext cx="0" cy="4824536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Nadpis 1"/>
          <p:cNvSpPr>
            <a:spLocks noGrp="1"/>
          </p:cNvSpPr>
          <p:nvPr>
            <p:ph type="title" hasCustomPrompt="1"/>
          </p:nvPr>
        </p:nvSpPr>
        <p:spPr>
          <a:xfrm>
            <a:off x="815413" y="1052738"/>
            <a:ext cx="2112235" cy="61555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 sz="20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2810051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zd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1491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Obrázek a text - 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text 16"/>
          <p:cNvSpPr>
            <a:spLocks noGrp="1" noChangeAspect="1"/>
          </p:cNvSpPr>
          <p:nvPr>
            <p:ph type="body" sz="quarter" idx="20"/>
          </p:nvPr>
        </p:nvSpPr>
        <p:spPr>
          <a:xfrm>
            <a:off x="3215680" y="2060848"/>
            <a:ext cx="8160907" cy="3888432"/>
          </a:xfrm>
          <a:prstGeom prst="rect">
            <a:avLst/>
          </a:prstGeom>
        </p:spPr>
        <p:txBody>
          <a:bodyPr lIns="0" tIns="0" rIns="0" bIns="0" numCol="3" spcCol="216000">
            <a:no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 sz="1600" kern="0" baseline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43411" marR="0" indent="-243411" algn="l" defTabSz="723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Pct val="100000"/>
              <a:buFont typeface="Roboto" panose="02000000000000000000" pitchFamily="2" charset="0"/>
              <a:buChar char="–"/>
              <a:tabLst/>
              <a:defRPr sz="16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472006" marR="0" indent="-228594" algn="l" defTabSz="723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476239" marR="0" indent="-232828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67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4pPr>
            <a:lvl5pPr marL="721766" marR="0" indent="-245527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67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  <p:cxnSp>
        <p:nvCxnSpPr>
          <p:cNvPr id="10" name="Přímá spojnice 9"/>
          <p:cNvCxnSpPr/>
          <p:nvPr userDrawn="1"/>
        </p:nvCxnSpPr>
        <p:spPr>
          <a:xfrm>
            <a:off x="8688288" y="2078066"/>
            <a:ext cx="0" cy="3871215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 userDrawn="1"/>
        </p:nvCxnSpPr>
        <p:spPr>
          <a:xfrm>
            <a:off x="5903979" y="2078066"/>
            <a:ext cx="0" cy="3871215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 userDrawn="1"/>
        </p:nvCxnSpPr>
        <p:spPr>
          <a:xfrm>
            <a:off x="3035172" y="2060848"/>
            <a:ext cx="0" cy="3960440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Nadpis 1"/>
          <p:cNvSpPr>
            <a:spLocks noGrp="1"/>
          </p:cNvSpPr>
          <p:nvPr>
            <p:ph type="title" hasCustomPrompt="1"/>
          </p:nvPr>
        </p:nvSpPr>
        <p:spPr>
          <a:xfrm>
            <a:off x="815413" y="2060849"/>
            <a:ext cx="2112235" cy="61555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 sz="20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6" name="Zástupný symbol pro obrázek 13"/>
          <p:cNvSpPr>
            <a:spLocks noGrp="1" noChangeAspect="1"/>
          </p:cNvSpPr>
          <p:nvPr>
            <p:ph type="pic" sz="quarter" idx="17"/>
          </p:nvPr>
        </p:nvSpPr>
        <p:spPr>
          <a:xfrm>
            <a:off x="3119670" y="404664"/>
            <a:ext cx="8256917" cy="1296144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02655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Obrázek a text - 1 slou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text 16"/>
          <p:cNvSpPr>
            <a:spLocks noGrp="1"/>
          </p:cNvSpPr>
          <p:nvPr>
            <p:ph type="body" sz="quarter" idx="20"/>
          </p:nvPr>
        </p:nvSpPr>
        <p:spPr>
          <a:xfrm>
            <a:off x="3215680" y="2060848"/>
            <a:ext cx="8160907" cy="3888432"/>
          </a:xfrm>
          <a:prstGeom prst="rect">
            <a:avLst/>
          </a:prstGeom>
        </p:spPr>
        <p:txBody>
          <a:bodyPr lIns="0" tIns="0" rIns="0" bIns="0" numCol="1" spcCol="216000">
            <a:no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 sz="1600" kern="0" baseline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43411" marR="0" indent="-243411" algn="l" defTabSz="723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Pct val="100000"/>
              <a:buFont typeface="Roboto" panose="02000000000000000000" pitchFamily="2" charset="0"/>
              <a:buChar char="–"/>
              <a:tabLst/>
              <a:defRPr sz="16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472006" marR="0" indent="-228594" algn="l" defTabSz="723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476239" marR="0" indent="-232828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67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4pPr>
            <a:lvl5pPr marL="721766" marR="0" indent="-245527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67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  <p:cxnSp>
        <p:nvCxnSpPr>
          <p:cNvPr id="13" name="Přímá spojnice 12"/>
          <p:cNvCxnSpPr/>
          <p:nvPr userDrawn="1"/>
        </p:nvCxnSpPr>
        <p:spPr>
          <a:xfrm>
            <a:off x="3035172" y="2060848"/>
            <a:ext cx="0" cy="3960440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ástupný symbol pro obrázek 13"/>
          <p:cNvSpPr>
            <a:spLocks noGrp="1" noChangeAspect="1"/>
          </p:cNvSpPr>
          <p:nvPr>
            <p:ph type="pic" sz="quarter" idx="17"/>
          </p:nvPr>
        </p:nvSpPr>
        <p:spPr>
          <a:xfrm>
            <a:off x="3119670" y="404664"/>
            <a:ext cx="8256917" cy="1296144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6" name="Nadpis 1"/>
          <p:cNvSpPr>
            <a:spLocks noGrp="1"/>
          </p:cNvSpPr>
          <p:nvPr>
            <p:ph type="title" hasCustomPrompt="1"/>
          </p:nvPr>
        </p:nvSpPr>
        <p:spPr>
          <a:xfrm>
            <a:off x="815413" y="2060849"/>
            <a:ext cx="2112235" cy="61555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 sz="20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7169251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Obrázek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3215681" y="2060848"/>
            <a:ext cx="8352929" cy="3888432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cs-CZ" dirty="0"/>
              <a:t>Vložte objekt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3035172" y="2060848"/>
            <a:ext cx="0" cy="3960440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ástupný symbol pro obrázek 13"/>
          <p:cNvSpPr>
            <a:spLocks noGrp="1" noChangeAspect="1"/>
          </p:cNvSpPr>
          <p:nvPr>
            <p:ph type="pic" sz="quarter" idx="17"/>
          </p:nvPr>
        </p:nvSpPr>
        <p:spPr>
          <a:xfrm>
            <a:off x="3119670" y="404664"/>
            <a:ext cx="8256917" cy="1296144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na ikonu přidáte obrázek.</a:t>
            </a:r>
          </a:p>
        </p:txBody>
      </p:sp>
      <p:sp>
        <p:nvSpPr>
          <p:cNvPr id="6" name="Nadpis 1"/>
          <p:cNvSpPr>
            <a:spLocks noGrp="1"/>
          </p:cNvSpPr>
          <p:nvPr>
            <p:ph type="title" hasCustomPrompt="1"/>
          </p:nvPr>
        </p:nvSpPr>
        <p:spPr>
          <a:xfrm>
            <a:off x="815413" y="2060849"/>
            <a:ext cx="2112235" cy="61555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 sz="20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1315310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uce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rázek 13"/>
          <p:cNvSpPr>
            <a:spLocks noGrp="1" noChangeAspect="1"/>
          </p:cNvSpPr>
          <p:nvPr>
            <p:ph type="pic" sz="quarter" idx="17"/>
          </p:nvPr>
        </p:nvSpPr>
        <p:spPr>
          <a:xfrm>
            <a:off x="9222656" y="1052736"/>
            <a:ext cx="2153931" cy="4841512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7" name="Nadpis 1"/>
          <p:cNvSpPr>
            <a:spLocks noGrp="1"/>
          </p:cNvSpPr>
          <p:nvPr>
            <p:ph type="title" hasCustomPrompt="1"/>
          </p:nvPr>
        </p:nvSpPr>
        <p:spPr>
          <a:xfrm>
            <a:off x="2831638" y="3068960"/>
            <a:ext cx="5640597" cy="10081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>
              <a:defRPr sz="20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cxnSp>
        <p:nvCxnSpPr>
          <p:cNvPr id="8" name="Přímá spojnice 7"/>
          <p:cNvCxnSpPr/>
          <p:nvPr userDrawn="1"/>
        </p:nvCxnSpPr>
        <p:spPr>
          <a:xfrm>
            <a:off x="9072331" y="1052736"/>
            <a:ext cx="0" cy="4824536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3836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a_Č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364" y="-2331640"/>
            <a:ext cx="7897272" cy="1150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457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a_Evr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-1179511"/>
            <a:ext cx="6193477" cy="902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0964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a_svě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-2811693"/>
            <a:ext cx="8640960" cy="1259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71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B400B1-FCCB-6F45-87B1-2798311E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83" y="483568"/>
            <a:ext cx="11280067" cy="618722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8EB1DC-2262-9F44-9653-18C9E7076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783" y="1915299"/>
            <a:ext cx="5340191" cy="4003589"/>
          </a:xfrm>
        </p:spPr>
        <p:txBody>
          <a:bodyPr/>
          <a:lstStyle/>
          <a:p>
            <a:r>
              <a:rPr lang="cs-CZ" dirty="0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A9A5F0C5-8028-4242-A0DF-9AE03B237C7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2386" y="1915299"/>
            <a:ext cx="5340191" cy="4003589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9" name="Zástupný symbol pro obsah 14">
            <a:extLst>
              <a:ext uri="{FF2B5EF4-FFF2-40B4-BE49-F238E27FC236}">
                <a16:creationId xmlns:a16="http://schemas.microsoft.com/office/drawing/2014/main" id="{F36F4A45-4DE1-4547-9F78-47DA4C2765E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1783" y="1167085"/>
            <a:ext cx="11280067" cy="550862"/>
          </a:xfr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r>
              <a:rPr lang="cs-CZ" dirty="0"/>
              <a:t>Upravte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714" t="-5617"/>
          <a:stretch/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439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7589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o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14B598-D6A3-1B4C-935B-9E3A3FCA5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90" y="2091848"/>
            <a:ext cx="5316407" cy="4348698"/>
          </a:xfrm>
        </p:spPr>
        <p:txBody>
          <a:bodyPr lIns="0" tIns="0" rIns="0" bIns="0" anchor="b">
            <a:noAutofit/>
          </a:bodyPr>
          <a:lstStyle>
            <a:lvl1pPr algn="l">
              <a:defRPr sz="4400"/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96986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B400B1-FCCB-6F45-87B1-2798311E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83" y="483568"/>
            <a:ext cx="11280067" cy="681354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8EB1DC-2262-9F44-9653-18C9E7076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30596"/>
            <a:ext cx="3091251" cy="365125"/>
          </a:xfrm>
        </p:spPr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714" t="-5617"/>
          <a:stretch/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73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ředěl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13946B-851A-E149-98B1-5E7338996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1709740"/>
            <a:ext cx="1130617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7BBD86A-183E-0B4A-B2E3-872F009018E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07987" y="4589465"/>
            <a:ext cx="11306175" cy="200818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Upravte styly předlohy textu.
Druhá úroveň
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4001685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0C509E-0C7B-AB4C-9EE5-3D01649D0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144F57C-3C36-6940-91E8-6EE06FBB41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cs-CZ" dirty="0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E2EB652-F8FC-AD44-AF0E-AA20F5AE3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30596"/>
            <a:ext cx="3091251" cy="365125"/>
          </a:xfrm>
        </p:spPr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714" t="-5617"/>
          <a:stretch/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17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186ACE-B6A3-A846-89DD-643C2F78F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96264"/>
            <a:ext cx="11293862" cy="1325563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60B5B06-AED4-2B4B-9F99-475BF764A8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r>
              <a:rPr lang="cs-CZ" dirty="0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D41B47B7-FBE4-B84C-9475-24EA10CA6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30596"/>
            <a:ext cx="3091251" cy="365125"/>
          </a:xfrm>
        </p:spPr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714" t="-5617"/>
          <a:stretch/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07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89CED1-DD16-5141-A2A0-F5CD2C68E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30596"/>
            <a:ext cx="3091251" cy="365125"/>
          </a:xfrm>
        </p:spPr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714" t="-5617"/>
          <a:stretch/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57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6.jp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6203BDD-1C12-964B-AFD6-9B9F7DAF1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83" y="483569"/>
            <a:ext cx="11280067" cy="11200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9D56C6F-D7CE-DE43-BEF3-D966D9F46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1783" y="1915299"/>
            <a:ext cx="11280067" cy="4003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 dirty="0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E91BEE1-BE06-E342-B0DB-30A7E578C8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1784" y="6230596"/>
            <a:ext cx="31596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rgbClr val="5A686B"/>
                </a:solidFill>
                <a:latin typeface="JohnSans Text Pro" panose="02000503070000020003" pitchFamily="2" charset="0"/>
              </a:defRPr>
            </a:lvl1pPr>
          </a:lstStyle>
          <a:p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78A9A76-ABC1-EE4E-AC99-678D6DFAB2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9307" y="62305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rgbClr val="5A686B"/>
                </a:solidFill>
                <a:latin typeface="JohnSans Text Pro" panose="02000503070000020003" pitchFamily="2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54C7BDB-BF1A-3E44-9B6D-AD596E032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30596"/>
            <a:ext cx="3091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5A686B"/>
                </a:solidFill>
                <a:latin typeface="+mj-lt"/>
              </a:defRPr>
            </a:lvl1pPr>
          </a:lstStyle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7607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3" r:id="rId4"/>
    <p:sldLayoutId id="214748366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62" r:id="rId13"/>
    <p:sldLayoutId id="2147483664" r:id="rId14"/>
    <p:sldLayoutId id="2147483665" r:id="rId15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156" userDrawn="1">
          <p15:clr>
            <a:srgbClr val="F26B43"/>
          </p15:clr>
        </p15:guide>
        <p15:guide id="2" pos="257" userDrawn="1">
          <p15:clr>
            <a:srgbClr val="F26B43"/>
          </p15:clr>
        </p15:guide>
        <p15:guide id="3" orient="horz" pos="300" userDrawn="1">
          <p15:clr>
            <a:srgbClr val="F26B43"/>
          </p15:clr>
        </p15:guide>
        <p15:guide id="4" pos="737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</p:spPr>
      </p:pic>
      <p:sp>
        <p:nvSpPr>
          <p:cNvPr id="5" name="Ovál 4"/>
          <p:cNvSpPr>
            <a:spLocks/>
          </p:cNvSpPr>
          <p:nvPr/>
        </p:nvSpPr>
        <p:spPr>
          <a:xfrm>
            <a:off x="724565" y="6257975"/>
            <a:ext cx="240000" cy="24051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 dirty="0">
              <a:latin typeface="Verdana" panose="020B060403050404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04539" y="6244860"/>
            <a:ext cx="480053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8B67A80-0FB4-4083-B869-6BB4B16DA18A}" type="slidenum">
              <a:rPr lang="cs-CZ" sz="933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‹#›</a:t>
            </a:fld>
            <a:endParaRPr lang="cs-CZ" sz="933" b="1" dirty="0">
              <a:solidFill>
                <a:schemeClr val="accent5">
                  <a:lumMod val="20000"/>
                  <a:lumOff val="8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276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</p:sldLayoutIdLst>
  <p:hf sldNum="0"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11.emf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emf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zp.cz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818236-7AF6-C540-AF56-52C441C2E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880" y="5518484"/>
            <a:ext cx="6029919" cy="665672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br>
              <a:rPr lang="cs-CZ" sz="3600" b="1" dirty="0">
                <a:solidFill>
                  <a:schemeClr val="tx1">
                    <a:lumMod val="75000"/>
                  </a:schemeClr>
                </a:solidFill>
              </a:rPr>
            </a:br>
            <a:br>
              <a:rPr lang="cs-CZ" sz="3600" b="1" dirty="0">
                <a:solidFill>
                  <a:schemeClr val="tx1">
                    <a:lumMod val="75000"/>
                  </a:schemeClr>
                </a:solidFill>
              </a:rPr>
            </a:br>
            <a:br>
              <a:rPr lang="cs-CZ" sz="3600" b="1" dirty="0">
                <a:solidFill>
                  <a:schemeClr val="tx1">
                    <a:lumMod val="75000"/>
                  </a:schemeClr>
                </a:solidFill>
              </a:rPr>
            </a:br>
            <a:br>
              <a:rPr lang="cs-CZ" sz="3600" b="1" dirty="0">
                <a:solidFill>
                  <a:schemeClr val="tx1">
                    <a:lumMod val="75000"/>
                  </a:schemeClr>
                </a:solidFill>
              </a:rPr>
            </a:br>
            <a:br>
              <a:rPr lang="cs-CZ" sz="3600" b="1" dirty="0">
                <a:solidFill>
                  <a:schemeClr val="tx1">
                    <a:lumMod val="75000"/>
                  </a:schemeClr>
                </a:solidFill>
              </a:rPr>
            </a:br>
            <a:br>
              <a:rPr lang="cs-CZ" sz="3600" b="1" dirty="0">
                <a:solidFill>
                  <a:schemeClr val="tx1">
                    <a:lumMod val="75000"/>
                  </a:schemeClr>
                </a:solidFill>
              </a:rPr>
            </a:br>
            <a:br>
              <a:rPr lang="cs-CZ" sz="3600" b="1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cs-CZ" sz="3600" b="1" dirty="0">
                <a:solidFill>
                  <a:schemeClr val="tx1">
                    <a:lumMod val="75000"/>
                  </a:schemeClr>
                </a:solidFill>
              </a:rPr>
              <a:t>Konference </a:t>
            </a:r>
            <a:br>
              <a:rPr lang="cs-CZ" sz="3600" b="1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cs-CZ" sz="3600" b="1" dirty="0">
                <a:solidFill>
                  <a:schemeClr val="tx1">
                    <a:lumMod val="75000"/>
                  </a:schemeClr>
                </a:solidFill>
              </a:rPr>
              <a:t>VODNÍ TOKY 2022</a:t>
            </a:r>
            <a:br>
              <a:rPr lang="cs-CZ" sz="3600" b="1" dirty="0">
                <a:solidFill>
                  <a:schemeClr val="tx1">
                    <a:lumMod val="75000"/>
                  </a:schemeClr>
                </a:solidFill>
              </a:rPr>
            </a:br>
            <a:br>
              <a:rPr lang="cs-CZ" sz="3600" b="1" dirty="0">
                <a:solidFill>
                  <a:schemeClr val="tx1">
                    <a:lumMod val="75000"/>
                  </a:schemeClr>
                </a:solidFill>
              </a:rPr>
            </a:br>
            <a:br>
              <a:rPr lang="cs-CZ" sz="3600" b="1" dirty="0">
                <a:solidFill>
                  <a:schemeClr val="tx1">
                    <a:lumMod val="75000"/>
                  </a:schemeClr>
                </a:solidFill>
              </a:rPr>
            </a:br>
            <a:br>
              <a:rPr lang="cs-CZ" sz="2800" b="1" dirty="0">
                <a:solidFill>
                  <a:schemeClr val="tx1">
                    <a:lumMod val="75000"/>
                  </a:schemeClr>
                </a:solidFill>
              </a:rPr>
            </a:br>
            <a:br>
              <a:rPr lang="cs-CZ" sz="2800" b="1" dirty="0">
                <a:solidFill>
                  <a:schemeClr val="tx1">
                    <a:lumMod val="75000"/>
                  </a:schemeClr>
                </a:solidFill>
              </a:rPr>
            </a:br>
            <a:endParaRPr lang="cs-CZ" sz="28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62EE0FF9-531E-428A-A503-852B02185F59}"/>
              </a:ext>
            </a:extLst>
          </p:cNvPr>
          <p:cNvSpPr/>
          <p:nvPr/>
        </p:nvSpPr>
        <p:spPr bwMode="auto">
          <a:xfrm>
            <a:off x="0" y="4846904"/>
            <a:ext cx="12192000" cy="2031999"/>
          </a:xfrm>
          <a:prstGeom prst="rect">
            <a:avLst/>
          </a:prstGeom>
          <a:gradFill flip="none" rotWithShape="1">
            <a:gsLst>
              <a:gs pos="31000">
                <a:srgbClr val="000000">
                  <a:alpha val="72000"/>
                </a:srgbClr>
              </a:gs>
              <a:gs pos="61000">
                <a:srgbClr val="000000">
                  <a:alpha val="0"/>
                </a:srgbClr>
              </a:gs>
            </a:gsLst>
            <a:lin ang="1620000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4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28F45D5-9D6D-4BC4-AC3C-55DB8EC3CC2A}"/>
              </a:ext>
            </a:extLst>
          </p:cNvPr>
          <p:cNvSpPr/>
          <p:nvPr/>
        </p:nvSpPr>
        <p:spPr>
          <a:xfrm>
            <a:off x="6693637" y="6301433"/>
            <a:ext cx="60315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Ing. Jaroslav Michna</a:t>
            </a:r>
            <a:r>
              <a:rPr lang="en-US" b="1" dirty="0">
                <a:solidFill>
                  <a:schemeClr val="bg1"/>
                </a:solidFill>
              </a:rPr>
              <a:t>│</a:t>
            </a:r>
            <a:r>
              <a:rPr lang="cs-CZ" b="1" dirty="0">
                <a:solidFill>
                  <a:schemeClr val="bg1"/>
                </a:solidFill>
              </a:rPr>
              <a:t>ředitel odboru fondů EU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31A8896-D6AF-4040-87D5-CE174FF5D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988" y="3034964"/>
            <a:ext cx="2380667" cy="233208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A76E87B-EBCC-43B0-9F14-370C4303B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5557" y="600212"/>
            <a:ext cx="2225916" cy="218049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E85D107-C244-4C3A-B728-02DAD1D5C3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425" y="597887"/>
            <a:ext cx="2225915" cy="222591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04B2113B-2072-40C4-8BC0-B388A58AC246}"/>
              </a:ext>
            </a:extLst>
          </p:cNvPr>
          <p:cNvSpPr txBox="1"/>
          <p:nvPr/>
        </p:nvSpPr>
        <p:spPr>
          <a:xfrm>
            <a:off x="7637713" y="1884698"/>
            <a:ext cx="1433431" cy="108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cs-CZ" sz="2800" dirty="0"/>
              <a:t>Klima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EC35E1D-9011-4057-92CD-3A3A3515A0D2}"/>
              </a:ext>
            </a:extLst>
          </p:cNvPr>
          <p:cNvSpPr txBox="1"/>
          <p:nvPr/>
        </p:nvSpPr>
        <p:spPr>
          <a:xfrm>
            <a:off x="9867655" y="4454938"/>
            <a:ext cx="1433431" cy="108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cs-CZ" sz="2800" dirty="0"/>
              <a:t>Voda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E84D2A8-5F51-4263-80AA-13CB9AB04EA1}"/>
              </a:ext>
            </a:extLst>
          </p:cNvPr>
          <p:cNvSpPr txBox="1"/>
          <p:nvPr/>
        </p:nvSpPr>
        <p:spPr>
          <a:xfrm>
            <a:off x="10864758" y="1908120"/>
            <a:ext cx="1433431" cy="108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cs-CZ" sz="2800" dirty="0"/>
              <a:t>Příroda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77818F00-FD65-4210-AA10-3D673978D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988" y="2988120"/>
            <a:ext cx="2380667" cy="2332083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494D7410-0B0B-489C-A610-77AB33D40C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425" y="551043"/>
            <a:ext cx="2225915" cy="222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47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4463" y="438150"/>
            <a:ext cx="10258053" cy="839205"/>
          </a:xfrm>
        </p:spPr>
        <p:txBody>
          <a:bodyPr/>
          <a:lstStyle/>
          <a:p>
            <a:r>
              <a:rPr lang="cs-CZ" sz="2800" b="1" dirty="0"/>
              <a:t>Realizace protipovodňových opatření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pPr/>
              <a:t>10</a:t>
            </a:fld>
            <a:endParaRPr lang="cs-CZ" dirty="0"/>
          </a:p>
        </p:txBody>
      </p:sp>
      <p:pic>
        <p:nvPicPr>
          <p:cNvPr id="13" name="Obrázek 3">
            <a:extLst>
              <a:ext uri="{FF2B5EF4-FFF2-40B4-BE49-F238E27FC236}">
                <a16:creationId xmlns:a16="http://schemas.microsoft.com/office/drawing/2014/main" id="{2C08BFFA-7421-46C8-A484-B46873B03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591" y="1754188"/>
            <a:ext cx="2235200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6">
            <a:extLst>
              <a:ext uri="{FF2B5EF4-FFF2-40B4-BE49-F238E27FC236}">
                <a16:creationId xmlns:a16="http://schemas.microsoft.com/office/drawing/2014/main" id="{160E4323-1D5D-4331-8FB6-7BCFD0D9A8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779" y="3981842"/>
            <a:ext cx="2263775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B3CAEA3-0529-4531-8D9B-93277B9D60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0245" y="311012"/>
            <a:ext cx="694955" cy="68077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62C01E2-E5D5-48E8-9040-7BBC71E2D4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2354" y="311013"/>
            <a:ext cx="694955" cy="680773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4AAFD9D2-034A-4870-8DCB-107CB9C1F6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18" y="335517"/>
            <a:ext cx="680773" cy="68077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4879DDAC-35B8-4506-94E2-F5421A814D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69" y="4577529"/>
            <a:ext cx="505664" cy="505664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D8DF1C27-2DA3-4340-85F0-2A4ABAB28900}"/>
              </a:ext>
            </a:extLst>
          </p:cNvPr>
          <p:cNvSpPr/>
          <p:nvPr/>
        </p:nvSpPr>
        <p:spPr>
          <a:xfrm>
            <a:off x="1131711" y="4527272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cs-CZ" sz="1400" b="1" dirty="0">
                <a:solidFill>
                  <a:schemeClr val="tx1">
                    <a:lumMod val="75000"/>
                  </a:schemeClr>
                </a:solidFill>
              </a:rPr>
              <a:t>Příjemci podpory: </a:t>
            </a:r>
            <a:r>
              <a:rPr lang="cs-CZ" sz="1400" dirty="0">
                <a:solidFill>
                  <a:schemeClr val="tx1">
                    <a:lumMod val="75000"/>
                  </a:schemeClr>
                </a:solidFill>
              </a:rPr>
              <a:t>veřejný sektor</a:t>
            </a:r>
          </a:p>
          <a:p>
            <a:pPr>
              <a:lnSpc>
                <a:spcPct val="120000"/>
              </a:lnSpc>
            </a:pPr>
            <a:r>
              <a:rPr lang="cs-CZ" sz="1400" b="1" dirty="0">
                <a:solidFill>
                  <a:schemeClr val="tx1">
                    <a:lumMod val="75000"/>
                  </a:schemeClr>
                </a:solidFill>
              </a:rPr>
              <a:t>Výše podpory: </a:t>
            </a:r>
            <a:r>
              <a:rPr lang="cs-CZ" sz="1400" dirty="0">
                <a:solidFill>
                  <a:schemeClr val="tx1">
                    <a:lumMod val="75000"/>
                  </a:schemeClr>
                </a:solidFill>
              </a:rPr>
              <a:t>85 % CZV, Bonifikace míry </a:t>
            </a: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</a:rPr>
              <a:t>podpory 100 % CZV </a:t>
            </a:r>
            <a:r>
              <a:rPr lang="cs-CZ" sz="1400" dirty="0">
                <a:solidFill>
                  <a:schemeClr val="tx1">
                    <a:lumMod val="75000"/>
                  </a:schemeClr>
                </a:solidFill>
              </a:rPr>
              <a:t>pro realizace opatření podporujících přirozený tlumivý rozliv povodní v nivách, realizace přírodě blízkých opatření a uvolňování území ohrožených povodněmi</a:t>
            </a:r>
          </a:p>
          <a:p>
            <a:endParaRPr lang="cs-CZ" sz="16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FB62125-CABC-4D2D-949F-78D8585A39F4}"/>
              </a:ext>
            </a:extLst>
          </p:cNvPr>
          <p:cNvSpPr/>
          <p:nvPr/>
        </p:nvSpPr>
        <p:spPr>
          <a:xfrm>
            <a:off x="453669" y="1473216"/>
            <a:ext cx="7848578" cy="2945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chemeClr val="tx1">
                    <a:lumMod val="75000"/>
                  </a:schemeClr>
                </a:solidFill>
              </a:rPr>
              <a:t>Podporovaná opatření: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>
                    <a:lumMod val="75000"/>
                  </a:schemeClr>
                </a:solidFill>
              </a:rPr>
              <a:t>realizace opatření podporujících přirozený tlumivý rozliv povodní v nivách (např. snížení kapacity koryta a rozliv do údolní nivy, vytváření povodňových koryt, tůní)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</a:rPr>
              <a:t>Přírodě blízká opatření</a:t>
            </a:r>
            <a:r>
              <a:rPr lang="cs-CZ" sz="1400" dirty="0">
                <a:solidFill>
                  <a:schemeClr val="tx1">
                    <a:lumMod val="75000"/>
                  </a:schemeClr>
                </a:solidFill>
              </a:rPr>
              <a:t> (např. zvýšení kapacity složeným profilem, vložení meandrující kynety, úpravy nevhodného opevnění apod.)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>
                    <a:lumMod val="75000"/>
                  </a:schemeClr>
                </a:solidFill>
              </a:rPr>
              <a:t>Zakládání povodňových parků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>
                    <a:lumMod val="75000"/>
                  </a:schemeClr>
                </a:solidFill>
              </a:rPr>
              <a:t>Ochranné nádrže (suché, retenční, poldry)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>
                    <a:lumMod val="75000"/>
                  </a:schemeClr>
                </a:solidFill>
              </a:rPr>
              <a:t>Vybudování a rekonstrukce bezpečnostních přelivů na stávajících vodních nádržích včetně úpravy hráze (dorovnání hráze)</a:t>
            </a:r>
          </a:p>
        </p:txBody>
      </p:sp>
    </p:spTree>
    <p:extLst>
      <p:ext uri="{BB962C8B-B14F-4D97-AF65-F5344CB8AC3E}">
        <p14:creationId xmlns:p14="http://schemas.microsoft.com/office/powerpoint/2010/main" val="1091997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6611" y="430473"/>
            <a:ext cx="10258053" cy="839205"/>
          </a:xfrm>
        </p:spPr>
        <p:txBody>
          <a:bodyPr/>
          <a:lstStyle/>
          <a:p>
            <a:r>
              <a:rPr lang="cs-CZ" sz="2400" b="1" dirty="0"/>
              <a:t>Preventivní opatření proti povodním a suchu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DED9C40-0319-D540-B4A7-57CD3725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318" y="1269678"/>
            <a:ext cx="6953560" cy="419662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cs-CZ" sz="1400" dirty="0">
              <a:solidFill>
                <a:schemeClr val="tx1">
                  <a:lumMod val="75000"/>
                </a:schemeClr>
              </a:solidFill>
            </a:endParaRPr>
          </a:p>
          <a:p>
            <a:pPr lvl="0"/>
            <a:r>
              <a:rPr lang="cs-CZ" sz="1500" dirty="0"/>
              <a:t>budování a modernizace komplexního systému předpovědní služby zahrnující budování a modernizaci měřicích sítí, infrastruktury a nástrojů systémů včasné výstrahy </a:t>
            </a:r>
            <a:r>
              <a:rPr lang="cs-CZ" sz="1500" b="1" dirty="0"/>
              <a:t>na celostátní úrovni,</a:t>
            </a:r>
          </a:p>
          <a:p>
            <a:pPr lvl="0"/>
            <a:r>
              <a:rPr lang="cs-CZ" sz="1500" dirty="0"/>
              <a:t>budování a rozšíření varovných a výstražných systémů v rámci hlásné povodňové služby </a:t>
            </a:r>
            <a:r>
              <a:rPr lang="cs-CZ" sz="1500" b="1" dirty="0"/>
              <a:t>na lokální úrovni, </a:t>
            </a:r>
          </a:p>
          <a:p>
            <a:pPr lvl="0"/>
            <a:r>
              <a:rPr lang="cs-CZ" sz="1500" dirty="0"/>
              <a:t>pořízení nových varovných systémů, a to místo stávajících varovných systémů, které </a:t>
            </a:r>
            <a:r>
              <a:rPr lang="cs-CZ" sz="1500" b="1" dirty="0"/>
              <a:t>nevyhovují aktuálním požadavkům</a:t>
            </a:r>
            <a:r>
              <a:rPr lang="cs-CZ" sz="1500" dirty="0"/>
              <a:t> stanoveným Hasičským záchranným sborem ČR (upgrade varovných systémů),</a:t>
            </a:r>
          </a:p>
          <a:p>
            <a:pPr marL="0" indent="0">
              <a:lnSpc>
                <a:spcPct val="100000"/>
              </a:lnSpc>
              <a:buNone/>
            </a:pPr>
            <a:endParaRPr lang="cs-CZ" sz="1400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1400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pPr/>
              <a:t>11</a:t>
            </a:fld>
            <a:endParaRPr lang="cs-CZ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A174088A-553D-436C-A3C8-21194183A280}"/>
              </a:ext>
            </a:extLst>
          </p:cNvPr>
          <p:cNvSpPr/>
          <p:nvPr/>
        </p:nvSpPr>
        <p:spPr>
          <a:xfrm>
            <a:off x="420058" y="1179895"/>
            <a:ext cx="23908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>
                <a:solidFill>
                  <a:schemeClr val="tx1">
                    <a:lumMod val="75000"/>
                  </a:schemeClr>
                </a:solidFill>
              </a:rPr>
              <a:t>Podporovaná opatření: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0C0310CE-6FC3-4BED-B50B-41B9BAC1FB0C}"/>
              </a:ext>
            </a:extLst>
          </p:cNvPr>
          <p:cNvSpPr/>
          <p:nvPr/>
        </p:nvSpPr>
        <p:spPr>
          <a:xfrm>
            <a:off x="334686" y="5113381"/>
            <a:ext cx="64980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tx1">
                    <a:lumMod val="75000"/>
                  </a:schemeClr>
                </a:solidFill>
              </a:rPr>
              <a:t>	</a:t>
            </a:r>
            <a:r>
              <a:rPr lang="cs-CZ" sz="1400" b="1" dirty="0">
                <a:solidFill>
                  <a:schemeClr val="tx1">
                    <a:lumMod val="75000"/>
                  </a:schemeClr>
                </a:solidFill>
              </a:rPr>
              <a:t>Příjemci podpory: </a:t>
            </a:r>
            <a:r>
              <a:rPr lang="cs-CZ" sz="1400" dirty="0">
                <a:solidFill>
                  <a:schemeClr val="tx1">
                    <a:lumMod val="75000"/>
                  </a:schemeClr>
                </a:solidFill>
              </a:rPr>
              <a:t>veřejný sektor</a:t>
            </a:r>
          </a:p>
          <a:p>
            <a:r>
              <a:rPr lang="cs-CZ" sz="1400" b="1" dirty="0">
                <a:solidFill>
                  <a:schemeClr val="tx1">
                    <a:lumMod val="75000"/>
                  </a:schemeClr>
                </a:solidFill>
              </a:rPr>
              <a:t>	Výše podpory: </a:t>
            </a:r>
            <a:r>
              <a:rPr lang="cs-CZ" sz="1400" dirty="0">
                <a:solidFill>
                  <a:schemeClr val="tx1">
                    <a:lumMod val="75000"/>
                  </a:schemeClr>
                </a:solidFill>
              </a:rPr>
              <a:t> 50  CZV dle opatření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C1601CC5-79BD-42DE-A0B1-3E272CD6CF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854" y="2029048"/>
            <a:ext cx="2809415" cy="279990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4407C4E-264C-45DD-A194-FD09C6E39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245" y="311012"/>
            <a:ext cx="694955" cy="68077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4886573-A853-43AB-B7A9-C0F7E2E239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2354" y="311013"/>
            <a:ext cx="694955" cy="68077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6D2B1A7-A7FE-4832-BA03-6B123A8F1C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18" y="335517"/>
            <a:ext cx="680773" cy="68077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4D51CC2-4F38-4307-BE3F-88DB85A22E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72" y="5172441"/>
            <a:ext cx="505664" cy="50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27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6611" y="430473"/>
            <a:ext cx="10258053" cy="839205"/>
          </a:xfrm>
        </p:spPr>
        <p:txBody>
          <a:bodyPr/>
          <a:lstStyle/>
          <a:p>
            <a:r>
              <a:rPr lang="cs-CZ" sz="2400" b="1" dirty="0"/>
              <a:t>Preventivní opatření proti povodním a suchu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DED9C40-0319-D540-B4A7-57CD3725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317" y="1269678"/>
            <a:ext cx="10902562" cy="4196625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endParaRPr lang="cs-CZ" sz="1400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1400" dirty="0">
              <a:solidFill>
                <a:schemeClr val="tx1">
                  <a:lumMod val="7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5600" b="1" dirty="0"/>
              <a:t>Návaznost na povodňovou Směrnici,  obdobně jako v OPŽP 2014 – 2020:</a:t>
            </a:r>
          </a:p>
          <a:p>
            <a:pPr lvl="0"/>
            <a:r>
              <a:rPr lang="cs-CZ" sz="5600" dirty="0"/>
              <a:t>tvorba digitálních povodňových plánů v území, kde dosud neexistují, nebo pro subjekty, které si dosud digitální povodňový plán nepořídily (např. obce, města, obce s rozšířenou působností, kraje),</a:t>
            </a:r>
          </a:p>
          <a:p>
            <a:pPr lvl="0"/>
            <a:r>
              <a:rPr lang="cs-CZ" sz="5600" dirty="0"/>
              <a:t>zpracování podkladů pro přípravu plánů pro zvládání povodňových rizik v oblastech s významným povodňovým rizikem,</a:t>
            </a:r>
          </a:p>
          <a:p>
            <a:pPr lvl="0"/>
            <a:r>
              <a:rPr lang="cs-CZ" sz="5600" dirty="0"/>
              <a:t>zpracování podkladů pro stanovení záplavových území (ZÚ),</a:t>
            </a:r>
          </a:p>
          <a:p>
            <a:pPr lvl="0"/>
            <a:r>
              <a:rPr lang="cs-CZ" sz="5600" dirty="0"/>
              <a:t>zpracování podkladů pro vymezení území ohroženého zvláštní povodní pro vodní díla III. a IV. kategorie z hlediska technickobezpečnostního dohledu.</a:t>
            </a:r>
          </a:p>
          <a:p>
            <a:pPr marL="0" lvl="0" indent="0">
              <a:buNone/>
            </a:pPr>
            <a:r>
              <a:rPr lang="cs-CZ" sz="5600" b="1" dirty="0"/>
              <a:t>Nová opatření v rámci OPŽP 2021 – 2027:</a:t>
            </a:r>
          </a:p>
          <a:p>
            <a:pPr lvl="0"/>
            <a:r>
              <a:rPr lang="cs-CZ" sz="5600" dirty="0"/>
              <a:t>studie odtokových poměrů v povodí včetně návrhů možných adaptačních opatření s důrazem na ochranu před povodněmi a suchem,</a:t>
            </a:r>
          </a:p>
          <a:p>
            <a:pPr lvl="0"/>
            <a:r>
              <a:rPr lang="cs-CZ" sz="5600" dirty="0"/>
              <a:t>generel odtokových poměrů urbanizovaného povodí,</a:t>
            </a:r>
          </a:p>
          <a:p>
            <a:pPr lvl="0"/>
            <a:r>
              <a:rPr lang="cs-CZ" sz="5600" dirty="0"/>
              <a:t>plán odvádění extrémních srážek v urbanizovaném území,</a:t>
            </a:r>
          </a:p>
          <a:p>
            <a:pPr marL="0" indent="0">
              <a:lnSpc>
                <a:spcPct val="100000"/>
              </a:lnSpc>
              <a:buNone/>
            </a:pPr>
            <a:endParaRPr lang="cs-CZ" sz="1400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1400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pPr/>
              <a:t>12</a:t>
            </a:fld>
            <a:endParaRPr lang="cs-CZ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A174088A-553D-436C-A3C8-21194183A280}"/>
              </a:ext>
            </a:extLst>
          </p:cNvPr>
          <p:cNvSpPr/>
          <p:nvPr/>
        </p:nvSpPr>
        <p:spPr>
          <a:xfrm>
            <a:off x="534289" y="1222420"/>
            <a:ext cx="23908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>
                <a:solidFill>
                  <a:schemeClr val="tx1">
                    <a:lumMod val="75000"/>
                  </a:schemeClr>
                </a:solidFill>
              </a:rPr>
              <a:t>Podporovaná opatření: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0C0310CE-6FC3-4BED-B50B-41B9BAC1FB0C}"/>
              </a:ext>
            </a:extLst>
          </p:cNvPr>
          <p:cNvSpPr/>
          <p:nvPr/>
        </p:nvSpPr>
        <p:spPr>
          <a:xfrm>
            <a:off x="7348958" y="5318688"/>
            <a:ext cx="64980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tx1">
                    <a:lumMod val="75000"/>
                  </a:schemeClr>
                </a:solidFill>
              </a:rPr>
              <a:t>	</a:t>
            </a:r>
            <a:r>
              <a:rPr lang="cs-CZ" sz="1400" b="1" dirty="0">
                <a:solidFill>
                  <a:schemeClr val="tx1">
                    <a:lumMod val="75000"/>
                  </a:schemeClr>
                </a:solidFill>
              </a:rPr>
              <a:t>Příjemci podpory: </a:t>
            </a:r>
            <a:r>
              <a:rPr lang="cs-CZ" sz="1400" dirty="0">
                <a:solidFill>
                  <a:schemeClr val="tx1">
                    <a:lumMod val="75000"/>
                  </a:schemeClr>
                </a:solidFill>
              </a:rPr>
              <a:t>veřejný sektor</a:t>
            </a:r>
          </a:p>
          <a:p>
            <a:r>
              <a:rPr lang="cs-CZ" sz="1400" b="1" dirty="0">
                <a:solidFill>
                  <a:schemeClr val="tx1">
                    <a:lumMod val="75000"/>
                  </a:schemeClr>
                </a:solidFill>
              </a:rPr>
              <a:t>	Výše podpory: </a:t>
            </a:r>
            <a:r>
              <a:rPr lang="cs-CZ" sz="1400" dirty="0">
                <a:solidFill>
                  <a:schemeClr val="tx1">
                    <a:lumMod val="75000"/>
                  </a:schemeClr>
                </a:solidFill>
              </a:rPr>
              <a:t> 85% CZV dle opatření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4407C4E-264C-45DD-A194-FD09C6E39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245" y="311012"/>
            <a:ext cx="694955" cy="68077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4886573-A853-43AB-B7A9-C0F7E2E23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354" y="311013"/>
            <a:ext cx="694955" cy="68077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6D2B1A7-A7FE-4832-BA03-6B123A8F1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18" y="335517"/>
            <a:ext cx="680773" cy="68077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4D51CC2-4F38-4307-BE3F-88DB85A22E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702" y="5429966"/>
            <a:ext cx="505664" cy="50566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846ED86-917E-4584-AA68-84C779ADFF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89" y="311013"/>
            <a:ext cx="680773" cy="68077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2DAF855-DCE1-40A2-9B03-B0D8CDDC9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322" y="311012"/>
            <a:ext cx="694955" cy="68077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2E08CE54-F90E-45D9-8C58-CBF2EFFF1C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66" y="311013"/>
            <a:ext cx="680773" cy="68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60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1401" y="228895"/>
            <a:ext cx="8542106" cy="792162"/>
          </a:xfrm>
        </p:spPr>
        <p:txBody>
          <a:bodyPr/>
          <a:lstStyle/>
          <a:p>
            <a:pPr algn="just"/>
            <a:r>
              <a:rPr lang="cs-CZ" sz="2400" b="1" dirty="0"/>
              <a:t>Podpora povodňové operativy, zvyšování povědomí obyvatel o povodňovém riziku, zvyšování </a:t>
            </a:r>
            <a:r>
              <a:rPr lang="cs-CZ" sz="2400" b="1" dirty="0" err="1"/>
              <a:t>resilience</a:t>
            </a:r>
            <a:r>
              <a:rPr lang="cs-CZ" sz="2400" b="1" dirty="0"/>
              <a:t> citlivých objektů před povodněmi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DED9C40-0319-D540-B4A7-57CD3725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859" y="1521709"/>
            <a:ext cx="10948592" cy="329767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cs-CZ" sz="1400" dirty="0">
              <a:solidFill>
                <a:schemeClr val="tx1">
                  <a:lumMod val="75000"/>
                </a:schemeClr>
              </a:solidFill>
            </a:endParaRPr>
          </a:p>
          <a:p>
            <a:pPr lvl="0" algn="just"/>
            <a:r>
              <a:rPr lang="cs-CZ" sz="1400" dirty="0"/>
              <a:t>rozmístění informačních a orientačních systémů zvyšujících povědomí obyvatel o povodňovém riziku v terénu v podobě trvalého vyznačení záplavového území, evakuačních tras a evakuačních bodů a rozmístění informačních tabulí, </a:t>
            </a:r>
          </a:p>
          <a:p>
            <a:pPr lvl="0" algn="just"/>
            <a:r>
              <a:rPr lang="cs-CZ" sz="1400" dirty="0"/>
              <a:t>tvorba elektronických orientačních a informačních systémů zvyšujících povědomí obyvatel o povodňovém riziku (např. v podobě aplikací pro mobilní telefony, systémů distribuce </a:t>
            </a:r>
            <a:r>
              <a:rPr lang="cs-CZ" sz="1400" dirty="0" err="1"/>
              <a:t>sms</a:t>
            </a:r>
            <a:r>
              <a:rPr lang="cs-CZ" sz="1400" dirty="0"/>
              <a:t>), </a:t>
            </a:r>
          </a:p>
          <a:p>
            <a:pPr lvl="0" algn="just"/>
            <a:r>
              <a:rPr lang="cs-CZ" sz="1400" dirty="0"/>
              <a:t>realizace technických opatření vedoucích k zvýšení odolnosti při zaplavení a snížení povodňových škod u stávajících citlivých objektů (výhradně objekty škol, zdravotnictví a sociální péče, Policie ČR, Armády ČR a Hasičského záchranného sboru ČR), které se nacházejí v plochách s povodňovým rizikem a nelze je z ekonomických, bezpečnostních a jiných odůvodněných příčin z těchto ploch vymístit.</a:t>
            </a:r>
          </a:p>
          <a:p>
            <a:pPr marL="0" indent="0">
              <a:lnSpc>
                <a:spcPct val="100000"/>
              </a:lnSpc>
              <a:buNone/>
            </a:pPr>
            <a:endParaRPr lang="cs-CZ" sz="300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300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3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pPr/>
              <a:t>13</a:t>
            </a:fld>
            <a:endParaRPr lang="cs-CZ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A174088A-553D-436C-A3C8-21194183A280}"/>
              </a:ext>
            </a:extLst>
          </p:cNvPr>
          <p:cNvSpPr/>
          <p:nvPr/>
        </p:nvSpPr>
        <p:spPr>
          <a:xfrm>
            <a:off x="393860" y="1448694"/>
            <a:ext cx="2397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>
                <a:solidFill>
                  <a:schemeClr val="tx1">
                    <a:lumMod val="75000"/>
                  </a:schemeClr>
                </a:solidFill>
              </a:rPr>
              <a:t>Podporovaná opatření</a:t>
            </a:r>
            <a:r>
              <a:rPr lang="cs-CZ" b="1" dirty="0">
                <a:solidFill>
                  <a:schemeClr val="tx1">
                    <a:lumMod val="75000"/>
                  </a:schemeClr>
                </a:solidFill>
              </a:rPr>
              <a:t>: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0C0310CE-6FC3-4BED-B50B-41B9BAC1FB0C}"/>
              </a:ext>
            </a:extLst>
          </p:cNvPr>
          <p:cNvSpPr/>
          <p:nvPr/>
        </p:nvSpPr>
        <p:spPr>
          <a:xfrm>
            <a:off x="141161" y="4790740"/>
            <a:ext cx="6498077" cy="622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cs-CZ" sz="1600" b="1" dirty="0">
                <a:solidFill>
                  <a:schemeClr val="tx1">
                    <a:lumMod val="75000"/>
                  </a:schemeClr>
                </a:solidFill>
              </a:rPr>
              <a:t>	</a:t>
            </a:r>
            <a:r>
              <a:rPr lang="cs-CZ" sz="1400" b="1" dirty="0">
                <a:solidFill>
                  <a:schemeClr val="tx1">
                    <a:lumMod val="75000"/>
                  </a:schemeClr>
                </a:solidFill>
              </a:rPr>
              <a:t>Příjemci podpory: </a:t>
            </a:r>
            <a:r>
              <a:rPr lang="cs-CZ" sz="1400" dirty="0">
                <a:solidFill>
                  <a:schemeClr val="tx1">
                    <a:lumMod val="75000"/>
                  </a:schemeClr>
                </a:solidFill>
              </a:rPr>
              <a:t>veřejný sektor</a:t>
            </a:r>
          </a:p>
          <a:p>
            <a:pPr>
              <a:lnSpc>
                <a:spcPct val="120000"/>
              </a:lnSpc>
            </a:pPr>
            <a:r>
              <a:rPr lang="cs-CZ" sz="1400" b="1" dirty="0">
                <a:solidFill>
                  <a:schemeClr val="tx1">
                    <a:lumMod val="75000"/>
                  </a:schemeClr>
                </a:solidFill>
              </a:rPr>
              <a:t>	Výše podpory: </a:t>
            </a:r>
            <a:r>
              <a:rPr lang="cs-CZ" sz="1400" dirty="0">
                <a:solidFill>
                  <a:schemeClr val="tx1">
                    <a:lumMod val="75000"/>
                  </a:schemeClr>
                </a:solidFill>
              </a:rPr>
              <a:t> 85% CZV dle opatření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B105017-93B4-414F-8415-1E0A2169E7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39" y="4869851"/>
            <a:ext cx="505664" cy="50566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BDAC97E-ED75-4C72-AAFE-4B84F368EB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69" y="4677245"/>
            <a:ext cx="2976282" cy="117075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1D9172F-C527-4797-BD7D-9B3A25504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2354" y="311013"/>
            <a:ext cx="694955" cy="68077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E043C727-6A58-4871-9041-52CF774066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3322" y="311012"/>
            <a:ext cx="694955" cy="68077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0E6CAC7-0251-4103-A7BC-D2CCCC17FA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66" y="311013"/>
            <a:ext cx="680773" cy="68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44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601FC5-CD71-194A-A1A6-E04504C16E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3600" b="1" dirty="0"/>
              <a:t>SC 1.6 Posilování ochrany a zachování přírody, biologické rozmanitosti a zelené infrastruktury, a to i v městských oblastech, a snižování všech forem znečištění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3294866-3543-4BFF-8E50-7D6FCB244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38" y="315357"/>
            <a:ext cx="694955" cy="68077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68131C2-5148-4B66-8F43-30C68EAB6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7644" y="2091848"/>
            <a:ext cx="4148057" cy="406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75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459" y="416597"/>
            <a:ext cx="11280067" cy="618722"/>
          </a:xfrm>
        </p:spPr>
        <p:txBody>
          <a:bodyPr/>
          <a:lstStyle/>
          <a:p>
            <a:r>
              <a:rPr lang="cs-CZ" sz="2400" b="1" dirty="0"/>
              <a:t>Zprůchodnění migračních překážek pro živočichy</a:t>
            </a:r>
            <a:br>
              <a:rPr lang="cs-CZ" sz="2800" dirty="0"/>
            </a:br>
            <a:r>
              <a:rPr lang="cs-CZ" sz="2800" dirty="0">
                <a:cs typeface="Arial" charset="0"/>
              </a:rPr>
              <a:t> 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DED9C40-0319-D540-B4A7-57CD3725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6095" y="1168230"/>
            <a:ext cx="7611036" cy="372369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1600" dirty="0"/>
              <a:t>Mezi podporované typy projektů a aktivit patří: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600" dirty="0">
                <a:solidFill>
                  <a:schemeClr val="accent6">
                    <a:lumMod val="75000"/>
                  </a:schemeClr>
                </a:solidFill>
              </a:rPr>
              <a:t>Zprůchodnění migračních překážek 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pro vodní živočichy</a:t>
            </a:r>
          </a:p>
          <a:p>
            <a:pPr marL="0" indent="0">
              <a:lnSpc>
                <a:spcPct val="100000"/>
              </a:lnSpc>
              <a:buNone/>
            </a:pPr>
            <a:endParaRPr lang="cs-CZ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457189" lvl="1" indent="0">
              <a:lnSpc>
                <a:spcPct val="100000"/>
              </a:lnSpc>
              <a:buNone/>
            </a:pPr>
            <a:r>
              <a:rPr lang="cs-CZ" sz="1600" dirty="0"/>
              <a:t>V rámci projektu může být řešeno na všech vodních tocích ČR</a:t>
            </a:r>
            <a:r>
              <a:rPr lang="cs-CZ" sz="1600" u="sng" dirty="0"/>
              <a:t>: </a:t>
            </a:r>
          </a:p>
          <a:p>
            <a:pPr lvl="1">
              <a:lnSpc>
                <a:spcPct val="100000"/>
              </a:lnSpc>
            </a:pPr>
            <a:r>
              <a:rPr lang="cs-CZ" sz="1600" dirty="0"/>
              <a:t>odstranění či eliminace migrační překážky</a:t>
            </a:r>
          </a:p>
          <a:p>
            <a:pPr lvl="1">
              <a:lnSpc>
                <a:spcPct val="100000"/>
              </a:lnSpc>
            </a:pPr>
            <a:endParaRPr lang="cs-CZ" sz="1600" dirty="0"/>
          </a:p>
          <a:p>
            <a:pPr marL="457189" lvl="1" indent="0">
              <a:lnSpc>
                <a:spcPct val="100000"/>
              </a:lnSpc>
              <a:buNone/>
            </a:pPr>
            <a:r>
              <a:rPr lang="cs-CZ" sz="1600" dirty="0"/>
              <a:t>V rámci Koncepce zprůchodnění říční sítě či příslušných plánů dílčích povodí:  </a:t>
            </a:r>
          </a:p>
          <a:p>
            <a:pPr lvl="1">
              <a:lnSpc>
                <a:spcPct val="100000"/>
              </a:lnSpc>
            </a:pPr>
            <a:r>
              <a:rPr lang="cs-CZ" sz="1600" dirty="0"/>
              <a:t>Zprůchodnění migrační překážky na vodním toku pomocí rybího přechodu</a:t>
            </a:r>
          </a:p>
          <a:p>
            <a:pPr lvl="1">
              <a:lnSpc>
                <a:spcPct val="100000"/>
              </a:lnSpc>
            </a:pPr>
            <a:r>
              <a:rPr lang="cs-CZ" sz="1600" dirty="0"/>
              <a:t>Opatření podporující </a:t>
            </a:r>
            <a:r>
              <a:rPr lang="cs-CZ" sz="1600" dirty="0" err="1"/>
              <a:t>poproudovou</a:t>
            </a:r>
            <a:r>
              <a:rPr lang="cs-CZ" sz="1600" dirty="0"/>
              <a:t> migraci</a:t>
            </a:r>
          </a:p>
          <a:p>
            <a:pPr lvl="1">
              <a:lnSpc>
                <a:spcPct val="100000"/>
              </a:lnSpc>
            </a:pPr>
            <a:r>
              <a:rPr lang="cs-CZ" sz="1600" dirty="0"/>
              <a:t>Zvýšení účinnosti stávajících rybích přechodů </a:t>
            </a:r>
          </a:p>
          <a:p>
            <a:pPr lvl="1">
              <a:lnSpc>
                <a:spcPct val="100000"/>
              </a:lnSpc>
            </a:pPr>
            <a:r>
              <a:rPr lang="cs-CZ" sz="1600" dirty="0"/>
              <a:t>Omezování úmrtnosti vodních živočichů </a:t>
            </a:r>
          </a:p>
          <a:p>
            <a:pPr marL="457189" lvl="1" indent="0">
              <a:lnSpc>
                <a:spcPct val="100000"/>
              </a:lnSpc>
              <a:buNone/>
            </a:pPr>
            <a:endParaRPr lang="cs-CZ" sz="1400" dirty="0"/>
          </a:p>
          <a:p>
            <a:pPr marL="0" indent="0">
              <a:lnSpc>
                <a:spcPct val="100000"/>
              </a:lnSpc>
              <a:buNone/>
            </a:pPr>
            <a:r>
              <a:rPr lang="cs-CZ" sz="1600" dirty="0">
                <a:solidFill>
                  <a:schemeClr val="accent6">
                    <a:lumMod val="75000"/>
                  </a:schemeClr>
                </a:solidFill>
              </a:rPr>
              <a:t>Zprůchodnění migračních překážek 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pro suchozemské živočichy</a:t>
            </a:r>
            <a:endParaRPr lang="cs-CZ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57156" lvl="1" indent="0">
              <a:spcAft>
                <a:spcPts val="1200"/>
              </a:spcAft>
              <a:buNone/>
              <a:defRPr/>
            </a:pPr>
            <a:endParaRPr lang="cs-CZ" sz="1400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pPr/>
              <a:t>15</a:t>
            </a:fld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69DE523-407E-44D3-847B-EFF6FB052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06" y="1168230"/>
            <a:ext cx="4004742" cy="241190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6D4E974-5313-4117-BD2B-573D36F19449}"/>
              </a:ext>
            </a:extLst>
          </p:cNvPr>
          <p:cNvSpPr txBox="1"/>
          <p:nvPr/>
        </p:nvSpPr>
        <p:spPr>
          <a:xfrm>
            <a:off x="277306" y="3643257"/>
            <a:ext cx="2886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Vydra říční</a:t>
            </a:r>
            <a:br>
              <a:rPr lang="cs-CZ" sz="900" dirty="0"/>
            </a:br>
            <a:r>
              <a:rPr lang="cs-CZ" sz="900" dirty="0"/>
              <a:t>Zdroj: AOPK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2747A24-E9E2-4725-87CE-B6198BAA4D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39" y="4206559"/>
            <a:ext cx="505664" cy="505664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3B70C6A3-05C0-4BB0-A76E-4889C792EAC0}"/>
              </a:ext>
            </a:extLst>
          </p:cNvPr>
          <p:cNvSpPr/>
          <p:nvPr/>
        </p:nvSpPr>
        <p:spPr>
          <a:xfrm>
            <a:off x="194848" y="4720553"/>
            <a:ext cx="6096000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cs-CZ" sz="1400" b="1" dirty="0">
                <a:solidFill>
                  <a:schemeClr val="tx1">
                    <a:lumMod val="75000"/>
                  </a:schemeClr>
                </a:solidFill>
              </a:rPr>
              <a:t>Příjemci podpory: </a:t>
            </a:r>
            <a:r>
              <a:rPr lang="cs-CZ" sz="1400" dirty="0">
                <a:solidFill>
                  <a:schemeClr val="tx1">
                    <a:lumMod val="75000"/>
                  </a:schemeClr>
                </a:solidFill>
              </a:rPr>
              <a:t>veřejný i soukromý sektor</a:t>
            </a:r>
          </a:p>
          <a:p>
            <a:pPr>
              <a:lnSpc>
                <a:spcPct val="120000"/>
              </a:lnSpc>
            </a:pPr>
            <a:r>
              <a:rPr lang="cs-CZ" sz="1400" b="1" dirty="0">
                <a:solidFill>
                  <a:schemeClr val="tx1">
                    <a:lumMod val="75000"/>
                  </a:schemeClr>
                </a:solidFill>
              </a:rPr>
              <a:t>Výše podpory: </a:t>
            </a:r>
            <a:r>
              <a:rPr lang="cs-CZ" sz="1400" dirty="0">
                <a:solidFill>
                  <a:schemeClr val="tx1">
                    <a:lumMod val="75000"/>
                  </a:schemeClr>
                </a:solidFill>
              </a:rPr>
              <a:t>70 -100 % CZV</a:t>
            </a:r>
          </a:p>
          <a:p>
            <a:pPr>
              <a:lnSpc>
                <a:spcPct val="120000"/>
              </a:lnSpc>
            </a:pPr>
            <a:r>
              <a:rPr lang="cs-CZ" sz="1400" b="1" dirty="0">
                <a:solidFill>
                  <a:schemeClr val="tx1">
                    <a:lumMod val="75000"/>
                  </a:schemeClr>
                </a:solidFill>
              </a:rPr>
              <a:t>Alokace na opatření v SC 1.6: </a:t>
            </a:r>
            <a:r>
              <a:rPr lang="cs-CZ" sz="1400" dirty="0">
                <a:solidFill>
                  <a:schemeClr val="tx1">
                    <a:lumMod val="75000"/>
                  </a:schemeClr>
                </a:solidFill>
              </a:rPr>
              <a:t>cca 298 mil. Kč</a:t>
            </a:r>
          </a:p>
          <a:p>
            <a:endParaRPr lang="cs-CZ" sz="1400" b="1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EA751399-96D8-434C-B473-49F5B8BA85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306" y="257633"/>
            <a:ext cx="694955" cy="68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989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6517" y="180396"/>
            <a:ext cx="11438965" cy="5941186"/>
          </a:xfrm>
        </p:spPr>
        <p:txBody>
          <a:bodyPr/>
          <a:lstStyle/>
          <a:p>
            <a:pPr marL="0" indent="0" algn="ctr">
              <a:buNone/>
            </a:pPr>
            <a:r>
              <a:rPr lang="cs-CZ" sz="2800" b="1" dirty="0">
                <a:solidFill>
                  <a:schemeClr val="tx1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Komplexní vodohospodářské studie proveditelnosti v rámci NPO</a:t>
            </a:r>
            <a:endParaRPr lang="cs-CZ" sz="2400" b="1" u="sng" dirty="0">
              <a:solidFill>
                <a:schemeClr val="tx1">
                  <a:lumMod val="75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cs-CZ" sz="1600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Komponenta 2.9. „Podpora biodiverzity a boj se suchem“, Investice 4 „Adaptace vodních, nelesních a lesních ekosystémů na změnu klimatu“ prostřednictvím národního programu Podpora obnovy přirozených funkcí krajiny)</a:t>
            </a:r>
          </a:p>
          <a:p>
            <a:pPr algn="just">
              <a:lnSpc>
                <a:spcPct val="150000"/>
              </a:lnSpc>
            </a:pPr>
            <a:r>
              <a:rPr lang="cs-CZ" sz="1600" b="1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Celková alokace 200 mil. Kč </a:t>
            </a:r>
            <a:r>
              <a:rPr lang="cs-CZ" sz="1600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(v letech 2022 – 2025)</a:t>
            </a:r>
          </a:p>
          <a:p>
            <a:pPr algn="just">
              <a:lnSpc>
                <a:spcPct val="150000"/>
              </a:lnSpc>
            </a:pPr>
            <a:r>
              <a:rPr lang="cs-CZ" sz="1600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Budou řešeny různé studie dle velikosti řešeného území a detailu výstupů – např. systematické řešení celých povodí či toků, řešení konkrétních problémů na malém povodí či na konkrétním úseku toku apod.</a:t>
            </a:r>
          </a:p>
          <a:p>
            <a:pPr algn="just">
              <a:lnSpc>
                <a:spcPct val="150000"/>
              </a:lnSpc>
            </a:pPr>
            <a:r>
              <a:rPr lang="cs-CZ" sz="1600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 NPO dále hrazena realizace vybraných navržených opatření s alokací 30 mil. Kč (v rozsahu 10% ze všech navržených realizovatelných opatřeních)</a:t>
            </a:r>
          </a:p>
          <a:p>
            <a:pPr algn="just">
              <a:lnSpc>
                <a:spcPct val="150000"/>
              </a:lnSpc>
            </a:pPr>
            <a:r>
              <a:rPr lang="cs-CZ" sz="1600" b="1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Předpokládaná navrhovaná opatření: </a:t>
            </a:r>
            <a:r>
              <a:rPr lang="cs-CZ" sz="1600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tvorba mokřadů a tůní, obnova rašelinišť, obnova MVN, eliminace plošného odvodnění zemědělské a lesní půdy, revitalizace vodních toků, obnova krajinných prvků (meze, remízy apod.), tvorba zatravněných pásů, </a:t>
            </a:r>
            <a:r>
              <a:rPr lang="cs-CZ" sz="1600" dirty="0" err="1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průlehy</a:t>
            </a:r>
            <a:r>
              <a:rPr lang="cs-CZ" sz="1600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výsadba dřevin mimo les, řízená či samovolná </a:t>
            </a:r>
            <a:r>
              <a:rPr lang="cs-CZ" sz="1600" dirty="0" err="1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renaturace</a:t>
            </a:r>
            <a:r>
              <a:rPr lang="cs-CZ" sz="1600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vodních toků</a:t>
            </a:r>
          </a:p>
          <a:p>
            <a:pPr algn="just">
              <a:lnSpc>
                <a:spcPct val="150000"/>
              </a:lnSpc>
            </a:pPr>
            <a:r>
              <a:rPr lang="cs-CZ" sz="1600" b="1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Způsobilí žadatelé: </a:t>
            </a:r>
            <a:r>
              <a:rPr lang="cs-CZ" sz="1600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Agentura ochrany přírody a krajiny ČR, správy národních parků a Správa jeskyní ČR, správci vodních toků, Státní pozemkový úřad, územní samosprávné celky (obce, kraje)</a:t>
            </a:r>
          </a:p>
          <a:p>
            <a:pPr algn="just">
              <a:lnSpc>
                <a:spcPct val="150000"/>
              </a:lnSpc>
            </a:pPr>
            <a:r>
              <a:rPr lang="cs-CZ" sz="1600" b="1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Vyhlašování výzev </a:t>
            </a:r>
            <a:r>
              <a:rPr lang="cs-CZ" sz="1600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je pro správce vodních toků plánováno v druhé polovině roku 2022</a:t>
            </a:r>
          </a:p>
          <a:p>
            <a:pPr algn="just">
              <a:lnSpc>
                <a:spcPct val="150000"/>
              </a:lnSpc>
            </a:pPr>
            <a:r>
              <a:rPr lang="cs-CZ" sz="1600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Kontaktní osoba: 		Ing. Veronika </a:t>
            </a:r>
            <a:r>
              <a:rPr lang="cs-CZ" sz="1600" dirty="0" err="1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Bohuňková</a:t>
            </a:r>
            <a:r>
              <a:rPr lang="cs-CZ" sz="1600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Veronika.bohunkova@mzp.cz, tel. číslo: 267 122 987</a:t>
            </a:r>
          </a:p>
          <a:p>
            <a:pPr>
              <a:lnSpc>
                <a:spcPct val="150000"/>
              </a:lnSpc>
            </a:pPr>
            <a:endParaRPr lang="cs-CZ" sz="16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cs-CZ" sz="2000" b="1" u="sng" dirty="0">
              <a:solidFill>
                <a:schemeClr val="accent6"/>
              </a:solidFill>
            </a:endParaRPr>
          </a:p>
          <a:p>
            <a:endParaRPr lang="cs-CZ" sz="1800" dirty="0">
              <a:solidFill>
                <a:schemeClr val="accent6"/>
              </a:solidFill>
            </a:endParaRPr>
          </a:p>
          <a:p>
            <a:endParaRPr lang="cs-CZ" sz="1800" dirty="0">
              <a:solidFill>
                <a:schemeClr val="accent6"/>
              </a:solidFill>
            </a:endParaRPr>
          </a:p>
          <a:p>
            <a:endParaRPr lang="cs-CZ" sz="1800" dirty="0">
              <a:solidFill>
                <a:schemeClr val="accent6"/>
              </a:solidFill>
            </a:endParaRPr>
          </a:p>
          <a:p>
            <a:endParaRPr lang="cs-CZ" sz="1800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345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87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5464EC-2C74-144D-9260-A035822953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Děkuji za pozornost.</a:t>
            </a:r>
          </a:p>
        </p:txBody>
      </p:sp>
    </p:spTree>
    <p:extLst>
      <p:ext uri="{BB962C8B-B14F-4D97-AF65-F5344CB8AC3E}">
        <p14:creationId xmlns:p14="http://schemas.microsoft.com/office/powerpoint/2010/main" val="2276688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pPr/>
              <a:t>2</a:t>
            </a:fld>
            <a:endParaRPr lang="cs-CZ" dirty="0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099C345D-AF6C-498C-9C13-ACC57766B7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22" y="307914"/>
            <a:ext cx="1032464" cy="1032464"/>
          </a:xfrm>
          <a:prstGeom prst="rect">
            <a:avLst/>
          </a:prstGeom>
        </p:spPr>
      </p:pic>
      <p:sp>
        <p:nvSpPr>
          <p:cNvPr id="15" name="Nadpis 3">
            <a:extLst>
              <a:ext uri="{FF2B5EF4-FFF2-40B4-BE49-F238E27FC236}">
                <a16:creationId xmlns:a16="http://schemas.microsoft.com/office/drawing/2014/main" id="{3BE9CBF6-B8C7-4000-A2E7-12AF946F2C83}"/>
              </a:ext>
            </a:extLst>
          </p:cNvPr>
          <p:cNvSpPr txBox="1">
            <a:spLocks/>
          </p:cNvSpPr>
          <p:nvPr/>
        </p:nvSpPr>
        <p:spPr>
          <a:xfrm>
            <a:off x="1987116" y="570937"/>
            <a:ext cx="9714734" cy="7694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Tx/>
              <a:buNone/>
              <a:defRPr sz="20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sz="2800" dirty="0"/>
              <a:t>Operační program životní prostředí 2014 - 2020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CFF56EB9-D2CF-4D2C-AE2F-1E8EF8EA0771}"/>
              </a:ext>
            </a:extLst>
          </p:cNvPr>
          <p:cNvSpPr/>
          <p:nvPr/>
        </p:nvSpPr>
        <p:spPr>
          <a:xfrm>
            <a:off x="7769119" y="1563701"/>
            <a:ext cx="31318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Pitná voda</a:t>
            </a:r>
          </a:p>
          <a:p>
            <a:r>
              <a:rPr lang="cs-CZ" sz="2000" b="1" dirty="0">
                <a:solidFill>
                  <a:srgbClr val="0070C0"/>
                </a:solidFill>
              </a:rPr>
              <a:t>3,5 mld. Kč v projektech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2D78AB77-56FD-4CD6-ACE2-B6F5091D60F9}"/>
              </a:ext>
            </a:extLst>
          </p:cNvPr>
          <p:cNvSpPr/>
          <p:nvPr/>
        </p:nvSpPr>
        <p:spPr>
          <a:xfrm>
            <a:off x="7801620" y="2389068"/>
            <a:ext cx="313184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7030A0"/>
                </a:solidFill>
              </a:rPr>
              <a:t>Protipovodňová opatření</a:t>
            </a:r>
          </a:p>
          <a:p>
            <a:r>
              <a:rPr lang="cs-CZ" sz="2000" b="1" dirty="0">
                <a:solidFill>
                  <a:srgbClr val="7030A0"/>
                </a:solidFill>
              </a:rPr>
              <a:t>410 mil. Kč v projektech</a:t>
            </a:r>
            <a:endParaRPr lang="cs-CZ" sz="2000" dirty="0">
              <a:solidFill>
                <a:srgbClr val="7030A0"/>
              </a:solidFill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7BBB95A9-C74C-4C48-B70C-B5D205774E86}"/>
              </a:ext>
            </a:extLst>
          </p:cNvPr>
          <p:cNvSpPr/>
          <p:nvPr/>
        </p:nvSpPr>
        <p:spPr>
          <a:xfrm>
            <a:off x="7836095" y="3624910"/>
            <a:ext cx="322684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Hospodaření se srážkovou vodou</a:t>
            </a:r>
          </a:p>
          <a:p>
            <a:r>
              <a:rPr lang="cs-CZ" sz="2000" b="1" dirty="0">
                <a:solidFill>
                  <a:srgbClr val="00B0F0"/>
                </a:solidFill>
              </a:rPr>
              <a:t>274 mil. Kč v projektech</a:t>
            </a:r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6AB42C76-4992-4EEA-9DFF-569C3C5A6DDF}"/>
              </a:ext>
            </a:extLst>
          </p:cNvPr>
          <p:cNvSpPr/>
          <p:nvPr/>
        </p:nvSpPr>
        <p:spPr>
          <a:xfrm>
            <a:off x="7836095" y="4860752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400" b="1" dirty="0">
                <a:solidFill>
                  <a:schemeClr val="accent6"/>
                </a:solidFill>
              </a:rPr>
              <a:t>Zeleň a vodní prvky</a:t>
            </a:r>
          </a:p>
          <a:p>
            <a:r>
              <a:rPr lang="cs-CZ" sz="2000" b="1" dirty="0">
                <a:solidFill>
                  <a:schemeClr val="accent6"/>
                </a:solidFill>
              </a:rPr>
              <a:t>5,5 mld. Kč v projektech</a:t>
            </a:r>
          </a:p>
        </p:txBody>
      </p:sp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BE257828-444F-43B5-8505-556656A55CE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002523" y="1614481"/>
          <a:ext cx="5334717" cy="3326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Obdélník 11">
            <a:extLst>
              <a:ext uri="{FF2B5EF4-FFF2-40B4-BE49-F238E27FC236}">
                <a16:creationId xmlns:a16="http://schemas.microsoft.com/office/drawing/2014/main" id="{F1F94CAD-0FE2-439E-B10B-065BEF6830C2}"/>
              </a:ext>
            </a:extLst>
          </p:cNvPr>
          <p:cNvSpPr/>
          <p:nvPr/>
        </p:nvSpPr>
        <p:spPr>
          <a:xfrm>
            <a:off x="716523" y="2958455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400" b="1" dirty="0">
                <a:solidFill>
                  <a:schemeClr val="accent2">
                    <a:lumMod val="75000"/>
                  </a:schemeClr>
                </a:solidFill>
              </a:rPr>
              <a:t>Odpadní voda</a:t>
            </a:r>
          </a:p>
          <a:p>
            <a:r>
              <a:rPr lang="cs-CZ" sz="2000" b="1" dirty="0">
                <a:solidFill>
                  <a:schemeClr val="accent2">
                    <a:lumMod val="75000"/>
                  </a:schemeClr>
                </a:solidFill>
              </a:rPr>
              <a:t>10,5 mld. Kč v projektech</a:t>
            </a:r>
          </a:p>
        </p:txBody>
      </p:sp>
    </p:spTree>
    <p:extLst>
      <p:ext uri="{BB962C8B-B14F-4D97-AF65-F5344CB8AC3E}">
        <p14:creationId xmlns:p14="http://schemas.microsoft.com/office/powerpoint/2010/main" val="1370838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15" name="Nadpis 3">
            <a:extLst>
              <a:ext uri="{FF2B5EF4-FFF2-40B4-BE49-F238E27FC236}">
                <a16:creationId xmlns:a16="http://schemas.microsoft.com/office/drawing/2014/main" id="{3BE9CBF6-B8C7-4000-A2E7-12AF946F2C83}"/>
              </a:ext>
            </a:extLst>
          </p:cNvPr>
          <p:cNvSpPr txBox="1">
            <a:spLocks/>
          </p:cNvSpPr>
          <p:nvPr/>
        </p:nvSpPr>
        <p:spPr>
          <a:xfrm>
            <a:off x="1595230" y="339042"/>
            <a:ext cx="9714734" cy="7694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Tx/>
              <a:buNone/>
              <a:defRPr sz="20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sz="2800" dirty="0"/>
              <a:t>Operační program životní prostředí 2014 – 2020</a:t>
            </a:r>
          </a:p>
          <a:p>
            <a:r>
              <a:rPr lang="cs-CZ" sz="2800" dirty="0"/>
              <a:t>Dosažené výsledky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3C469D9D-D758-440D-8ADE-A66A4CB71C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1" y="237769"/>
            <a:ext cx="1015139" cy="1015139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D797EF81-DB0E-410E-BEBD-E8CFF018C191}"/>
              </a:ext>
            </a:extLst>
          </p:cNvPr>
          <p:cNvSpPr/>
          <p:nvPr/>
        </p:nvSpPr>
        <p:spPr>
          <a:xfrm>
            <a:off x="74397" y="2176786"/>
            <a:ext cx="12117603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4260" lvl="1" indent="-342900" algn="just" defTabSz="8170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en-US" dirty="0">
                <a:solidFill>
                  <a:schemeClr val="accent6">
                    <a:lumMod val="75000"/>
                  </a:schemeClr>
                </a:solidFill>
              </a:rPr>
              <a:t>Délka revitalizovaných vodních toků: 				</a:t>
            </a:r>
            <a:r>
              <a:rPr lang="cs-CZ" altLang="en-US" b="1" dirty="0">
                <a:solidFill>
                  <a:schemeClr val="accent6">
                    <a:lumMod val="75000"/>
                  </a:schemeClr>
                </a:solidFill>
              </a:rPr>
              <a:t>77,5 km</a:t>
            </a:r>
          </a:p>
          <a:p>
            <a:pPr marL="574260" lvl="1" indent="-342900" algn="just" defTabSz="8170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en-US" dirty="0">
                <a:solidFill>
                  <a:schemeClr val="accent6">
                    <a:lumMod val="75000"/>
                  </a:schemeClr>
                </a:solidFill>
              </a:rPr>
              <a:t>Zabezpečení migrační prostupnosti říční sítě: 			</a:t>
            </a:r>
            <a:r>
              <a:rPr lang="cs-CZ" altLang="en-US" b="1" dirty="0">
                <a:solidFill>
                  <a:schemeClr val="accent6">
                    <a:lumMod val="75000"/>
                  </a:schemeClr>
                </a:solidFill>
              </a:rPr>
              <a:t>79,4 km</a:t>
            </a:r>
          </a:p>
          <a:p>
            <a:pPr marL="574260" lvl="1" indent="-342900" algn="just" defTabSz="8170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Počet lokalit se zvýšenou biodiverzitou: 				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930 lokalit  </a:t>
            </a:r>
          </a:p>
          <a:p>
            <a:pPr marL="574260" lvl="1" indent="-342900" algn="just" defTabSz="8170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Počet lokalit, kde byly posíleny ekosystémové funkce krajiny: 	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2 583 lokalit  </a:t>
            </a:r>
          </a:p>
          <a:p>
            <a:pPr marL="574260" lvl="1" indent="-342900" algn="just" defTabSz="8170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Celkový počet vysazených stromů: 					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41 844 ks </a:t>
            </a:r>
          </a:p>
          <a:p>
            <a:pPr marL="574260" lvl="1" indent="-342900" algn="just" defTabSz="8170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  <a:p>
            <a:pPr marL="574260" lvl="1" indent="-342900" algn="just" defTabSz="8170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  <a:p>
            <a:pPr marL="574260" lvl="1" indent="-342900" algn="just" defTabSz="8170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  <a:p>
            <a:pPr marL="231360" lvl="1" algn="just" defTabSz="817037" fontAlgn="base">
              <a:spcBef>
                <a:spcPct val="0"/>
              </a:spcBef>
              <a:spcAft>
                <a:spcPct val="0"/>
              </a:spcAft>
            </a:pP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  <a:p>
            <a:pPr marL="574260" lvl="1" indent="-342900" algn="just" defTabSz="8170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Celková plocha dotčená opatřeními na podporu ZCHÚ a soustavy Natura 2000: 	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15 tis. km</a:t>
            </a:r>
            <a:r>
              <a:rPr lang="cs-CZ" b="1" baseline="30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(včetně ÚSES)</a:t>
            </a:r>
          </a:p>
          <a:p>
            <a:pPr marL="574260" lvl="1" indent="-342900" algn="just" defTabSz="8170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Plocha stanovišť, která jsou podporována s cílem zlepšit jejich stav zachování: 	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660 km</a:t>
            </a:r>
            <a:r>
              <a:rPr lang="cs-CZ" b="1" baseline="30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altLang="en-US" sz="20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cs-CZ" altLang="en-US" sz="2400" dirty="0">
                <a:solidFill>
                  <a:schemeClr val="accent6">
                    <a:lumMod val="75000"/>
                  </a:schemeClr>
                </a:solidFill>
              </a:rPr>
              <a:t>	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665448B-1571-44F0-B17D-46211EC4C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5305" y="2176787"/>
            <a:ext cx="2427222" cy="161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380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9" name="Nadpis 3">
            <a:extLst>
              <a:ext uri="{FF2B5EF4-FFF2-40B4-BE49-F238E27FC236}">
                <a16:creationId xmlns:a16="http://schemas.microsoft.com/office/drawing/2014/main" id="{21F7EF47-FC22-400B-BB84-D8C0BF47D7AA}"/>
              </a:ext>
            </a:extLst>
          </p:cNvPr>
          <p:cNvSpPr txBox="1">
            <a:spLocks/>
          </p:cNvSpPr>
          <p:nvPr/>
        </p:nvSpPr>
        <p:spPr>
          <a:xfrm>
            <a:off x="3596445" y="487595"/>
            <a:ext cx="9714734" cy="7694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Tx/>
              <a:buNone/>
              <a:defRPr sz="20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sz="2400" dirty="0"/>
              <a:t>Operační program životní prostředí 2021 - 2027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3D8EC5B5-0D68-4AC5-9B75-0D37AFAEA339}"/>
              </a:ext>
            </a:extLst>
          </p:cNvPr>
          <p:cNvSpPr/>
          <p:nvPr/>
        </p:nvSpPr>
        <p:spPr>
          <a:xfrm>
            <a:off x="202949" y="1758146"/>
            <a:ext cx="917818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4260" lvl="1" indent="-342900" algn="just" defTabSz="8170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en-US" sz="2400" dirty="0">
                <a:solidFill>
                  <a:schemeClr val="accent6">
                    <a:lumMod val="75000"/>
                  </a:schemeClr>
                </a:solidFill>
              </a:rPr>
              <a:t>Intenzivní příprava nového programu</a:t>
            </a:r>
          </a:p>
          <a:p>
            <a:pPr marL="574260" lvl="1" indent="-342900" algn="just" defTabSz="8170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cs-CZ" altLang="en-US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574260" lvl="1" indent="-342900" algn="just" defTabSz="8170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en-US" sz="2400" dirty="0">
                <a:solidFill>
                  <a:schemeClr val="accent6">
                    <a:lumMod val="75000"/>
                  </a:schemeClr>
                </a:solidFill>
              </a:rPr>
              <a:t>Pravidla pro žadatele a příjemce podpory 2021 – 2027 zveřejněna na </a:t>
            </a:r>
            <a:r>
              <a:rPr lang="cs-CZ" altLang="en-US" sz="2400" dirty="0">
                <a:solidFill>
                  <a:schemeClr val="accent6">
                    <a:lumMod val="75000"/>
                  </a:schemeClr>
                </a:solidFill>
                <a:hlinkClick r:id="rId3"/>
              </a:rPr>
              <a:t>www.opzp.cz</a:t>
            </a:r>
            <a:endParaRPr lang="cs-CZ" altLang="en-US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574260" lvl="1" indent="-342900" algn="just" defTabSz="8170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cs-CZ" altLang="en-US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574260" lvl="1" indent="-342900" algn="just" defTabSz="8170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en-US" sz="2400" dirty="0">
                <a:solidFill>
                  <a:schemeClr val="accent6">
                    <a:lumMod val="75000"/>
                  </a:schemeClr>
                </a:solidFill>
              </a:rPr>
              <a:t>Předpoklad vyhlášení prvních výzev – 2. polovina roku 2022</a:t>
            </a:r>
          </a:p>
          <a:p>
            <a:pPr marL="574260" lvl="1" indent="-342900" algn="just" defTabSz="8170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cs-CZ" altLang="en-US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574260" lvl="1" indent="-342900" algn="just" defTabSz="8170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cs-CZ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05FCDBE4-9602-4C74-86E9-0B4B54984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245" y="290852"/>
            <a:ext cx="694955" cy="68077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8BBA92A-A29B-410C-859A-22D78B091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2354" y="290853"/>
            <a:ext cx="694955" cy="68077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57512AA-016A-4F20-8A0B-47CB170F13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18" y="315357"/>
            <a:ext cx="680773" cy="68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32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DF85B1-5B83-4DD9-8ACE-925710F1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83" y="483568"/>
            <a:ext cx="11521688" cy="618722"/>
          </a:xfrm>
        </p:spPr>
        <p:txBody>
          <a:bodyPr/>
          <a:lstStyle/>
          <a:p>
            <a:r>
              <a:rPr lang="cs-CZ" sz="2800" b="1" dirty="0">
                <a:latin typeface="Roboto"/>
              </a:rPr>
              <a:t>CELKOVÁ ALOKACE OPŽP 2021-2027 = cca 61 mld. Kč*</a:t>
            </a:r>
          </a:p>
        </p:txBody>
      </p:sp>
      <p:graphicFrame>
        <p:nvGraphicFramePr>
          <p:cNvPr id="9" name="Zástupný symbol pro obsah 8">
            <a:extLst>
              <a:ext uri="{FF2B5EF4-FFF2-40B4-BE49-F238E27FC236}">
                <a16:creationId xmlns:a16="http://schemas.microsoft.com/office/drawing/2014/main" id="{89085C3E-FE27-4495-BA0D-E25B70877B3F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90513" y="2039161"/>
          <a:ext cx="11279187" cy="4003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702DFE8-EF68-44D0-A36A-AB744F439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3953" y="6230596"/>
            <a:ext cx="309125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1" i="0" u="none" strike="noStrike" kern="1200" cap="none" spc="0" normalizeH="0" baseline="0" noProof="0">
                <a:ln>
                  <a:noFill/>
                </a:ln>
                <a:solidFill>
                  <a:srgbClr val="5A686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Strana </a:t>
            </a:r>
            <a:fld id="{ED849EA6-AEEF-9E42-A9CB-11D1C1A366AE}" type="slidenum">
              <a:rPr kumimoji="0" lang="cs-CZ" sz="1000" b="1" i="0" u="none" strike="noStrike" kern="1200" cap="none" spc="0" normalizeH="0" baseline="0" noProof="0" smtClean="0">
                <a:ln>
                  <a:noFill/>
                </a:ln>
                <a:solidFill>
                  <a:srgbClr val="5A686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cs-CZ" sz="1000" b="1" i="0" u="none" strike="noStrike" kern="1200" cap="none" spc="0" normalizeH="0" baseline="0" noProof="0" dirty="0">
              <a:ln>
                <a:noFill/>
              </a:ln>
              <a:solidFill>
                <a:srgbClr val="5A686B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CABB3C64-933D-4DA6-8E13-34BF489ADFC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44086" y="1710165"/>
          <a:ext cx="9956605" cy="4447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467E1CA8-9B64-4960-9BAC-1B2818FD6B6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69523" y="1430203"/>
          <a:ext cx="10252953" cy="4447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0A241A48-32B6-4582-9FCC-664EA38B227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44086" y="1552574"/>
          <a:ext cx="9693607" cy="4050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Graf 10">
            <a:extLst>
              <a:ext uri="{FF2B5EF4-FFF2-40B4-BE49-F238E27FC236}">
                <a16:creationId xmlns:a16="http://schemas.microsoft.com/office/drawing/2014/main" id="{0A241A48-32B6-4582-9FCC-664EA38B227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76797" y="1265424"/>
          <a:ext cx="10771117" cy="4965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223433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601FC5-CD71-194A-A1A6-E04504C16E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3600" b="1" dirty="0"/>
              <a:t>SC 1.3 Podpora přizpůsobení se změně klimatu, prevence rizika katastrof a odolnosti vůči nim s přihlédnutím k ekosystémovým přístupům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1FA1042-82EB-422B-83B8-459FACC18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245" y="290852"/>
            <a:ext cx="694955" cy="68077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3294866-3543-4BFF-8E50-7D6FCB244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354" y="290853"/>
            <a:ext cx="694955" cy="68077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B81BC43-C7AA-47F5-84FD-E72D07CA3E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18" y="315357"/>
            <a:ext cx="680773" cy="68077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68131C2-5148-4B66-8F43-30C68EAB6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5640" y="1434225"/>
            <a:ext cx="2225916" cy="218049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E50F457-E0E6-4C84-B8E6-D06562579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7071" y="3822133"/>
            <a:ext cx="2380667" cy="233208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D2D35B5-C1E2-41E7-9AA0-140FBEEE9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08" y="1385056"/>
            <a:ext cx="2225915" cy="222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99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368" y="390178"/>
            <a:ext cx="10258053" cy="839205"/>
          </a:xfrm>
        </p:spPr>
        <p:txBody>
          <a:bodyPr vert="horz" lIns="91440" tIns="45720" rIns="91440" bIns="45720" rtlCol="0" anchor="t">
            <a:noAutofit/>
          </a:bodyPr>
          <a:lstStyle/>
          <a:p>
            <a:pPr defTabSz="914377"/>
            <a:br>
              <a:rPr lang="cs-CZ" sz="2500" b="1" dirty="0"/>
            </a:br>
            <a:endParaRPr lang="cs-CZ" sz="2500" b="1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51061" y="6436843"/>
            <a:ext cx="3091251" cy="365125"/>
          </a:xfrm>
        </p:spPr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pPr/>
              <a:t>7</a:t>
            </a:fld>
            <a:endParaRPr lang="cs-CZ" dirty="0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4D1E1ABB-B44D-48B9-BEFF-F14B9C7F1BAA}"/>
              </a:ext>
            </a:extLst>
          </p:cNvPr>
          <p:cNvSpPr/>
          <p:nvPr/>
        </p:nvSpPr>
        <p:spPr>
          <a:xfrm>
            <a:off x="9143113" y="2260476"/>
            <a:ext cx="23404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/>
              <a:t>2 mld. Kč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D15CDB16-AD14-4E37-A7F8-6BD657B5BC84}"/>
              </a:ext>
            </a:extLst>
          </p:cNvPr>
          <p:cNvCxnSpPr>
            <a:cxnSpLocks/>
          </p:cNvCxnSpPr>
          <p:nvPr/>
        </p:nvCxnSpPr>
        <p:spPr>
          <a:xfrm>
            <a:off x="7916823" y="1421989"/>
            <a:ext cx="0" cy="3829553"/>
          </a:xfrm>
          <a:prstGeom prst="line">
            <a:avLst/>
          </a:prstGeom>
          <a:ln w="28575" cmpd="sng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bdélník 17">
            <a:extLst>
              <a:ext uri="{FF2B5EF4-FFF2-40B4-BE49-F238E27FC236}">
                <a16:creationId xmlns:a16="http://schemas.microsoft.com/office/drawing/2014/main" id="{4F13EE6C-04F3-49DC-8608-6528313034A1}"/>
              </a:ext>
            </a:extLst>
          </p:cNvPr>
          <p:cNvSpPr/>
          <p:nvPr/>
        </p:nvSpPr>
        <p:spPr>
          <a:xfrm>
            <a:off x="502326" y="2239311"/>
            <a:ext cx="3422790" cy="5863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dirty="0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16E51123-C0AF-4227-B827-5132764576C1}"/>
              </a:ext>
            </a:extLst>
          </p:cNvPr>
          <p:cNvSpPr/>
          <p:nvPr/>
        </p:nvSpPr>
        <p:spPr>
          <a:xfrm>
            <a:off x="600544" y="2341399"/>
            <a:ext cx="29109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Srážková voda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DDE53E02-6892-439E-9C96-D848759639C6}"/>
              </a:ext>
            </a:extLst>
          </p:cNvPr>
          <p:cNvSpPr/>
          <p:nvPr/>
        </p:nvSpPr>
        <p:spPr>
          <a:xfrm>
            <a:off x="502326" y="3114482"/>
            <a:ext cx="930798" cy="5863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dirty="0"/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F1D5267C-5336-4FEE-BF19-673ACAB3EA7D}"/>
              </a:ext>
            </a:extLst>
          </p:cNvPr>
          <p:cNvSpPr/>
          <p:nvPr/>
        </p:nvSpPr>
        <p:spPr>
          <a:xfrm>
            <a:off x="600544" y="3213705"/>
            <a:ext cx="28120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Sanace svahů</a:t>
            </a:r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6981AD93-80B0-4D9E-A432-BCE410154246}"/>
              </a:ext>
            </a:extLst>
          </p:cNvPr>
          <p:cNvSpPr/>
          <p:nvPr/>
        </p:nvSpPr>
        <p:spPr>
          <a:xfrm>
            <a:off x="502326" y="3983359"/>
            <a:ext cx="1664328" cy="5763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dirty="0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5A8DFA6E-1BA6-471A-9674-5E4B5B5183DB}"/>
              </a:ext>
            </a:extLst>
          </p:cNvPr>
          <p:cNvSpPr/>
          <p:nvPr/>
        </p:nvSpPr>
        <p:spPr>
          <a:xfrm>
            <a:off x="600544" y="4070380"/>
            <a:ext cx="69154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Preventivní protipovodňová opatření, operativa</a:t>
            </a:r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00D17F16-6797-4F23-A835-650A4A12A2BC}"/>
              </a:ext>
            </a:extLst>
          </p:cNvPr>
          <p:cNvSpPr/>
          <p:nvPr/>
        </p:nvSpPr>
        <p:spPr>
          <a:xfrm>
            <a:off x="502319" y="4837472"/>
            <a:ext cx="2686639" cy="5863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dirty="0"/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75D54D78-D549-49DF-821C-15E0F981F383}"/>
              </a:ext>
            </a:extLst>
          </p:cNvPr>
          <p:cNvSpPr/>
          <p:nvPr/>
        </p:nvSpPr>
        <p:spPr>
          <a:xfrm>
            <a:off x="663404" y="4946725"/>
            <a:ext cx="6523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Protipovodňová opatření</a:t>
            </a:r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F597A17A-56E2-47C1-B420-36A095ED87C0}"/>
              </a:ext>
            </a:extLst>
          </p:cNvPr>
          <p:cNvSpPr/>
          <p:nvPr/>
        </p:nvSpPr>
        <p:spPr>
          <a:xfrm>
            <a:off x="8881971" y="3118655"/>
            <a:ext cx="23404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/>
              <a:t>390 mil. Kč</a:t>
            </a:r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C63AA7D3-FB25-408C-9728-E8470C2FD3A3}"/>
              </a:ext>
            </a:extLst>
          </p:cNvPr>
          <p:cNvSpPr/>
          <p:nvPr/>
        </p:nvSpPr>
        <p:spPr>
          <a:xfrm>
            <a:off x="8870972" y="4022274"/>
            <a:ext cx="23404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/>
              <a:t>780 mil. Kč</a:t>
            </a:r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DB3C17D1-741C-4BCC-8227-CEF400C3AC01}"/>
              </a:ext>
            </a:extLst>
          </p:cNvPr>
          <p:cNvSpPr/>
          <p:nvPr/>
        </p:nvSpPr>
        <p:spPr>
          <a:xfrm>
            <a:off x="8840433" y="4883029"/>
            <a:ext cx="23404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/>
              <a:t>1,5 mld. Kč</a:t>
            </a:r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B9E59D6F-BF61-4BA2-9BAE-FFEE67336A6F}"/>
              </a:ext>
            </a:extLst>
          </p:cNvPr>
          <p:cNvSpPr/>
          <p:nvPr/>
        </p:nvSpPr>
        <p:spPr>
          <a:xfrm>
            <a:off x="8478723" y="5574677"/>
            <a:ext cx="2743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chemeClr val="accent6"/>
                </a:solidFill>
              </a:rPr>
              <a:t>= 9,6 mld. Kč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D707C4C8-AC92-4C6E-9B78-175C7AD103B9}"/>
              </a:ext>
            </a:extLst>
          </p:cNvPr>
          <p:cNvSpPr/>
          <p:nvPr/>
        </p:nvSpPr>
        <p:spPr>
          <a:xfrm>
            <a:off x="502318" y="1424675"/>
            <a:ext cx="6621649" cy="5863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dirty="0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8D2304C5-BC79-4E13-B5DB-4DB0B2C2A0C5}"/>
              </a:ext>
            </a:extLst>
          </p:cNvPr>
          <p:cNvSpPr/>
          <p:nvPr/>
        </p:nvSpPr>
        <p:spPr>
          <a:xfrm>
            <a:off x="537173" y="1369874"/>
            <a:ext cx="53440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Vodní a vegetační prvky, sídelní zeleň, odvodňovací zařízení, studie a plány </a:t>
            </a: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009F3ED6-BBA9-4F1E-815E-2465C10BC84C}"/>
              </a:ext>
            </a:extLst>
          </p:cNvPr>
          <p:cNvSpPr/>
          <p:nvPr/>
        </p:nvSpPr>
        <p:spPr>
          <a:xfrm>
            <a:off x="8908372" y="1500270"/>
            <a:ext cx="23404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/>
              <a:t>4,9 mld. Kč</a:t>
            </a: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3451893A-61A3-45A6-AB6C-9F53A67FA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245" y="290852"/>
            <a:ext cx="694955" cy="680773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186D1D20-A047-4FB5-80C3-9E532BB41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354" y="290853"/>
            <a:ext cx="694955" cy="680773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A6C6C898-DE49-477E-AAF2-BC35B0F61A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18" y="315357"/>
            <a:ext cx="680773" cy="680773"/>
          </a:xfrm>
          <a:prstGeom prst="rect">
            <a:avLst/>
          </a:prstGeom>
        </p:spPr>
      </p:pic>
      <p:sp>
        <p:nvSpPr>
          <p:cNvPr id="39" name="Nadpis 3">
            <a:extLst>
              <a:ext uri="{FF2B5EF4-FFF2-40B4-BE49-F238E27FC236}">
                <a16:creationId xmlns:a16="http://schemas.microsoft.com/office/drawing/2014/main" id="{794B2E3B-6FDF-449F-8B6A-288FEC37E10D}"/>
              </a:ext>
            </a:extLst>
          </p:cNvPr>
          <p:cNvSpPr txBox="1">
            <a:spLocks/>
          </p:cNvSpPr>
          <p:nvPr/>
        </p:nvSpPr>
        <p:spPr>
          <a:xfrm>
            <a:off x="3596445" y="487595"/>
            <a:ext cx="9714734" cy="7694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Tx/>
              <a:buNone/>
              <a:defRPr sz="20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sz="2400" dirty="0"/>
              <a:t>ALOKACE SC 1.3</a:t>
            </a:r>
          </a:p>
        </p:txBody>
      </p:sp>
    </p:spTree>
    <p:extLst>
      <p:ext uri="{BB962C8B-B14F-4D97-AF65-F5344CB8AC3E}">
        <p14:creationId xmlns:p14="http://schemas.microsoft.com/office/powerpoint/2010/main" val="4268096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délník 17">
            <a:extLst>
              <a:ext uri="{FF2B5EF4-FFF2-40B4-BE49-F238E27FC236}">
                <a16:creationId xmlns:a16="http://schemas.microsoft.com/office/drawing/2014/main" id="{49783580-F854-4BD4-800E-E119AABFF017}"/>
              </a:ext>
            </a:extLst>
          </p:cNvPr>
          <p:cNvSpPr/>
          <p:nvPr/>
        </p:nvSpPr>
        <p:spPr>
          <a:xfrm>
            <a:off x="7783714" y="4692767"/>
            <a:ext cx="4167391" cy="341644"/>
          </a:xfrm>
          <a:prstGeom prst="rect">
            <a:avLst/>
          </a:prstGeom>
          <a:solidFill>
            <a:srgbClr val="A0D6F1"/>
          </a:solidFill>
          <a:ln>
            <a:solidFill>
              <a:srgbClr val="A0D6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491F0EA9-662C-4BD7-95D2-552908DA0881}"/>
              </a:ext>
            </a:extLst>
          </p:cNvPr>
          <p:cNvSpPr/>
          <p:nvPr/>
        </p:nvSpPr>
        <p:spPr>
          <a:xfrm>
            <a:off x="240892" y="2011165"/>
            <a:ext cx="4374126" cy="6531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2E7EFBAF-BC8C-4868-87CE-8A4830F7FA07}"/>
              </a:ext>
            </a:extLst>
          </p:cNvPr>
          <p:cNvSpPr/>
          <p:nvPr/>
        </p:nvSpPr>
        <p:spPr>
          <a:xfrm>
            <a:off x="7783716" y="3928905"/>
            <a:ext cx="4167391" cy="653143"/>
          </a:xfrm>
          <a:prstGeom prst="rect">
            <a:avLst/>
          </a:prstGeom>
          <a:solidFill>
            <a:srgbClr val="A0D6F1"/>
          </a:solidFill>
          <a:ln>
            <a:solidFill>
              <a:srgbClr val="A0D6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6FCD348F-D5FE-4A5F-B65F-A247F33D516E}"/>
              </a:ext>
            </a:extLst>
          </p:cNvPr>
          <p:cNvSpPr/>
          <p:nvPr/>
        </p:nvSpPr>
        <p:spPr>
          <a:xfrm>
            <a:off x="7783715" y="2090057"/>
            <a:ext cx="4167391" cy="331596"/>
          </a:xfrm>
          <a:prstGeom prst="rect">
            <a:avLst/>
          </a:prstGeom>
          <a:solidFill>
            <a:srgbClr val="A0D6F1"/>
          </a:solidFill>
          <a:ln>
            <a:solidFill>
              <a:srgbClr val="A0D6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DED9C40-0319-D540-B4A7-57CD3725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893" y="1530336"/>
            <a:ext cx="4374126" cy="447919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sz="1400" b="1" dirty="0">
                <a:solidFill>
                  <a:schemeClr val="accent6"/>
                </a:solidFill>
              </a:rPr>
              <a:t>KLIMA - PŘÍRODA</a:t>
            </a:r>
          </a:p>
          <a:p>
            <a:pPr algn="just">
              <a:buFont typeface="+mj-lt"/>
              <a:buAutoNum type="arabicPeriod"/>
            </a:pPr>
            <a:r>
              <a:rPr lang="cs-CZ" sz="1400" dirty="0">
                <a:solidFill>
                  <a:schemeClr val="tx2"/>
                </a:solidFill>
              </a:rPr>
              <a:t>tvorba nových a obnova stávajících přírodě blízkých vodních prvků v krajině včetně sídel </a:t>
            </a:r>
          </a:p>
          <a:p>
            <a:pPr algn="just">
              <a:buFont typeface="+mj-lt"/>
              <a:buAutoNum type="arabicPeriod"/>
            </a:pPr>
            <a:r>
              <a:rPr lang="cs-CZ" sz="1400" dirty="0">
                <a:solidFill>
                  <a:schemeClr val="tx2"/>
                </a:solidFill>
              </a:rPr>
              <a:t>tvorba nových a obnova stávajících veg. prvků a struktur, včetně opatření proti vodní a větrné erozi</a:t>
            </a:r>
          </a:p>
          <a:p>
            <a:pPr algn="just">
              <a:buFont typeface="+mj-lt"/>
              <a:buAutoNum type="arabicPeriod"/>
            </a:pPr>
            <a:r>
              <a:rPr lang="cs-CZ" sz="1400" dirty="0">
                <a:solidFill>
                  <a:schemeClr val="tx2"/>
                </a:solidFill>
              </a:rPr>
              <a:t>úprava lesních porostů směrem k přirozené struktuře a druhové skladbě</a:t>
            </a:r>
          </a:p>
          <a:p>
            <a:pPr algn="just">
              <a:buFont typeface="+mj-lt"/>
              <a:buAutoNum type="arabicPeriod"/>
            </a:pPr>
            <a:r>
              <a:rPr lang="cs-CZ" sz="1400" dirty="0">
                <a:solidFill>
                  <a:schemeClr val="tx2"/>
                </a:solidFill>
              </a:rPr>
              <a:t>zakládání a obnova veřejné sídelní zeleně</a:t>
            </a:r>
          </a:p>
          <a:p>
            <a:pPr algn="just">
              <a:buFont typeface="+mj-lt"/>
              <a:buAutoNum type="arabicPeriod"/>
            </a:pPr>
            <a:r>
              <a:rPr lang="cs-CZ" sz="1400" dirty="0">
                <a:solidFill>
                  <a:schemeClr val="tx2"/>
                </a:solidFill>
              </a:rPr>
              <a:t>odstranění či eliminace negativních funkcí odvodňovacích zařízení v krajině</a:t>
            </a:r>
          </a:p>
          <a:p>
            <a:pPr algn="just">
              <a:buFont typeface="+mj-lt"/>
              <a:buAutoNum type="arabicPeriod"/>
            </a:pPr>
            <a:r>
              <a:rPr lang="cs-CZ" sz="1400" dirty="0">
                <a:solidFill>
                  <a:schemeClr val="tx2"/>
                </a:solidFill>
              </a:rPr>
              <a:t>zpracování studií a plánů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1" i="0" u="none" strike="noStrike" kern="1200" cap="none" spc="0" normalizeH="0" baseline="0" noProof="0" dirty="0">
                <a:ln>
                  <a:noFill/>
                </a:ln>
                <a:solidFill>
                  <a:srgbClr val="5A686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Strana </a:t>
            </a:r>
            <a:fld id="{ED849EA6-AEEF-9E42-A9CB-11D1C1A366AE}" type="slidenum">
              <a:rPr kumimoji="0" lang="cs-CZ" sz="1000" b="1" i="0" u="none" strike="noStrike" kern="1200" cap="none" spc="0" normalizeH="0" baseline="0" noProof="0" smtClean="0">
                <a:ln>
                  <a:noFill/>
                </a:ln>
                <a:solidFill>
                  <a:srgbClr val="5A686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cs-CZ" sz="1000" b="1" i="0" u="none" strike="noStrike" kern="1200" cap="none" spc="0" normalizeH="0" baseline="0" noProof="0" dirty="0">
              <a:ln>
                <a:noFill/>
              </a:ln>
              <a:solidFill>
                <a:srgbClr val="5A686B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Zástupný symbol pro obsah 4">
            <a:extLst>
              <a:ext uri="{FF2B5EF4-FFF2-40B4-BE49-F238E27FC236}">
                <a16:creationId xmlns:a16="http://schemas.microsoft.com/office/drawing/2014/main" id="{2B79E5D7-A150-434E-B111-814AB4A6D0AF}"/>
              </a:ext>
            </a:extLst>
          </p:cNvPr>
          <p:cNvSpPr txBox="1">
            <a:spLocks/>
          </p:cNvSpPr>
          <p:nvPr/>
        </p:nvSpPr>
        <p:spPr>
          <a:xfrm>
            <a:off x="7783714" y="1542268"/>
            <a:ext cx="4167391" cy="45882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15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Segoe UI"/>
              </a:rPr>
              <a:t>KLIMA - VODA</a:t>
            </a:r>
            <a:endParaRPr kumimoji="0" lang="cs-CZ" sz="15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  <a:uLnTx/>
              <a:uFillTx/>
              <a:latin typeface="Segoe UI"/>
            </a:endParaRPr>
          </a:p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7. realizace protipovodňových opatření</a:t>
            </a:r>
          </a:p>
          <a:p>
            <a:pPr marL="0" lvl="0" indent="0" algn="just">
              <a:buNone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8. realizace opatření ke zpomalení odtoku, pro vsak, retenci a akumulaci srážkové vody; realizace zelených střech; opatření na využití šedé vody</a:t>
            </a:r>
            <a:r>
              <a:rPr lang="cs-CZ" sz="1400" dirty="0">
                <a:solidFill>
                  <a:schemeClr val="tx2"/>
                </a:solidFill>
              </a:rPr>
              <a:t>; opatření pro řízenou dotaci podzemních vod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9. podpora preventivních opatření proti povodním a suchu</a:t>
            </a:r>
          </a:p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1400" dirty="0">
                <a:solidFill>
                  <a:schemeClr val="tx2"/>
                </a:solidFill>
              </a:rPr>
              <a:t>10. podpora povodňové operativy</a:t>
            </a:r>
          </a:p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1400" dirty="0">
                <a:solidFill>
                  <a:schemeClr val="tx2"/>
                </a:solidFill>
              </a:rPr>
              <a:t>11. monitoring a </a:t>
            </a:r>
            <a:r>
              <a:rPr lang="cs-CZ" sz="1400" dirty="0" err="1">
                <a:solidFill>
                  <a:schemeClr val="tx2"/>
                </a:solidFill>
              </a:rPr>
              <a:t>rebilance</a:t>
            </a:r>
            <a:r>
              <a:rPr lang="cs-CZ" sz="1400" dirty="0">
                <a:solidFill>
                  <a:schemeClr val="tx2"/>
                </a:solidFill>
              </a:rPr>
              <a:t> dlouhodobě využitelných zdrojů podzemních vod pro obce v krystaliniku Českého masivu</a:t>
            </a:r>
            <a:endParaRPr lang="cs-CZ" sz="1400" dirty="0">
              <a:solidFill>
                <a:schemeClr val="tx2"/>
              </a:solidFill>
              <a:highlight>
                <a:srgbClr val="FFFF00"/>
              </a:highlight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AACD3BD-6870-4C72-9377-E6038C75D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926" y="1637211"/>
            <a:ext cx="2914882" cy="437232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0EC8D99-B26B-4574-A5B3-E32DEF504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245" y="311012"/>
            <a:ext cx="694955" cy="68077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BFCB54B-3F6F-435F-9ADF-3D3711EF0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2354" y="311013"/>
            <a:ext cx="694955" cy="68077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30C797B-5DA1-4FDD-8724-0124347506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18" y="335517"/>
            <a:ext cx="680773" cy="680773"/>
          </a:xfrm>
          <a:prstGeom prst="rect">
            <a:avLst/>
          </a:prstGeom>
        </p:spPr>
      </p:pic>
      <p:sp>
        <p:nvSpPr>
          <p:cNvPr id="13" name="Nadpis 3">
            <a:extLst>
              <a:ext uri="{FF2B5EF4-FFF2-40B4-BE49-F238E27FC236}">
                <a16:creationId xmlns:a16="http://schemas.microsoft.com/office/drawing/2014/main" id="{B97EDFA3-ADCB-43AA-8D17-DB43C9055E5F}"/>
              </a:ext>
            </a:extLst>
          </p:cNvPr>
          <p:cNvSpPr txBox="1">
            <a:spLocks/>
          </p:cNvSpPr>
          <p:nvPr/>
        </p:nvSpPr>
        <p:spPr>
          <a:xfrm>
            <a:off x="3596445" y="507755"/>
            <a:ext cx="9714734" cy="7694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Tx/>
              <a:buNone/>
              <a:defRPr sz="20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sz="2400" dirty="0"/>
              <a:t>TEMATICKÉ ROZDĚLENÍ SC 1.3</a:t>
            </a:r>
          </a:p>
        </p:txBody>
      </p:sp>
    </p:spTree>
    <p:extLst>
      <p:ext uri="{BB962C8B-B14F-4D97-AF65-F5344CB8AC3E}">
        <p14:creationId xmlns:p14="http://schemas.microsoft.com/office/powerpoint/2010/main" val="2758985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4463" y="310393"/>
            <a:ext cx="10356267" cy="618722"/>
          </a:xfrm>
        </p:spPr>
        <p:txBody>
          <a:bodyPr/>
          <a:lstStyle/>
          <a:p>
            <a:r>
              <a:rPr lang="cs-CZ" sz="2400" b="1" dirty="0">
                <a:cs typeface="Arial" charset="0"/>
              </a:rPr>
              <a:t>Tvorba </a:t>
            </a:r>
            <a:r>
              <a:rPr lang="cs-CZ" sz="2400" b="1" dirty="0"/>
              <a:t>nových a obnova stávajících přírodě blízkých </a:t>
            </a:r>
            <a:br>
              <a:rPr lang="cs-CZ" sz="2400" b="1" dirty="0"/>
            </a:br>
            <a:r>
              <a:rPr lang="cs-CZ" sz="2400" b="1" dirty="0"/>
              <a:t>vodních prvků v krajině včetně sídel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DED9C40-0319-D540-B4A7-57CD3725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531"/>
            <a:ext cx="8068141" cy="4152082"/>
          </a:xfrm>
        </p:spPr>
        <p:txBody>
          <a:bodyPr>
            <a:noAutofit/>
          </a:bodyPr>
          <a:lstStyle/>
          <a:p>
            <a:pPr marL="514344" lvl="2" indent="0">
              <a:lnSpc>
                <a:spcPct val="100000"/>
              </a:lnSpc>
              <a:spcAft>
                <a:spcPts val="1200"/>
              </a:spcAft>
              <a:buNone/>
              <a:defRPr/>
            </a:pPr>
            <a:r>
              <a:rPr lang="cs-CZ" sz="1800" dirty="0">
                <a:solidFill>
                  <a:schemeClr val="accent6">
                    <a:lumMod val="75000"/>
                  </a:schemeClr>
                </a:solidFill>
              </a:rPr>
              <a:t>Podporované aktivity </a:t>
            </a:r>
            <a:r>
              <a:rPr lang="cs-CZ" sz="1800" dirty="0"/>
              <a:t>v rámci tohoto opatření: </a:t>
            </a:r>
            <a:endParaRPr lang="cs-CZ" sz="1800" dirty="0">
              <a:solidFill>
                <a:schemeClr val="accent2"/>
              </a:solidFill>
            </a:endParaRPr>
          </a:p>
          <a:p>
            <a:pPr marL="857244" lvl="2" indent="-34290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  <a:defRPr/>
            </a:pPr>
            <a:r>
              <a:rPr lang="cs-CZ" sz="1600" b="1" dirty="0"/>
              <a:t>Vytváření a obnova tůní (mokřadů)</a:t>
            </a:r>
          </a:p>
          <a:p>
            <a:pPr marL="514344" lvl="2" indent="0">
              <a:lnSpc>
                <a:spcPct val="100000"/>
              </a:lnSpc>
              <a:spcAft>
                <a:spcPts val="1200"/>
              </a:spcAft>
              <a:buNone/>
              <a:defRPr/>
            </a:pPr>
            <a:r>
              <a:rPr lang="cs-CZ" sz="1400" dirty="0">
                <a:solidFill>
                  <a:schemeClr val="accent6">
                    <a:lumMod val="75000"/>
                  </a:schemeClr>
                </a:solidFill>
              </a:rPr>
              <a:t>Cílem vytváření a obnovy tůní a mokřadů je obnovení stabilní sítě krajinných prvků, které dokáží přirozeně zadržovat srážkovou vodu, jako prevence zmírnění dopadů změny klimatu vč. dlouhodobého sucha</a:t>
            </a:r>
            <a:r>
              <a:rPr lang="cs-CZ" sz="1400" dirty="0">
                <a:solidFill>
                  <a:schemeClr val="accent2"/>
                </a:solidFill>
              </a:rPr>
              <a:t>. </a:t>
            </a:r>
            <a:endParaRPr lang="cs-CZ" sz="1400" dirty="0"/>
          </a:p>
          <a:p>
            <a:pPr marL="857244" lvl="2" indent="-342900">
              <a:lnSpc>
                <a:spcPct val="100000"/>
              </a:lnSpc>
              <a:spcAft>
                <a:spcPts val="1200"/>
              </a:spcAft>
              <a:buFont typeface="+mj-lt"/>
              <a:buAutoNum type="arabicPeriod" startAt="2"/>
              <a:defRPr/>
            </a:pPr>
            <a:r>
              <a:rPr lang="cs-CZ" sz="1600" b="1" dirty="0"/>
              <a:t>Malé vodní nádrže </a:t>
            </a:r>
          </a:p>
          <a:p>
            <a:pPr marL="514344" lvl="2" indent="0">
              <a:lnSpc>
                <a:spcPct val="100000"/>
              </a:lnSpc>
              <a:spcAft>
                <a:spcPts val="1200"/>
              </a:spcAft>
              <a:buNone/>
              <a:defRPr/>
            </a:pPr>
            <a:r>
              <a:rPr lang="cs-CZ" sz="1400" dirty="0">
                <a:solidFill>
                  <a:schemeClr val="accent6">
                    <a:lumMod val="75000"/>
                  </a:schemeClr>
                </a:solidFill>
              </a:rPr>
              <a:t>Cílem vytváření MVN je zadržení vody v krajině, jako prevence zmírnění dopadů změny klimatu vč. dlouhodobého sucha. </a:t>
            </a:r>
          </a:p>
          <a:p>
            <a:pPr marL="857244" lvl="2" indent="-342900">
              <a:lnSpc>
                <a:spcPct val="50000"/>
              </a:lnSpc>
              <a:spcAft>
                <a:spcPts val="1200"/>
              </a:spcAft>
              <a:buFont typeface="+mj-lt"/>
              <a:buAutoNum type="arabicPeriod" startAt="3"/>
              <a:defRPr/>
            </a:pPr>
            <a:r>
              <a:rPr lang="cs-CZ" sz="1600" b="1" dirty="0"/>
              <a:t>Revitalizace a </a:t>
            </a:r>
            <a:r>
              <a:rPr lang="cs-CZ" sz="1600" b="1" dirty="0" err="1"/>
              <a:t>renaturace</a:t>
            </a:r>
            <a:r>
              <a:rPr lang="cs-CZ" sz="1600" b="1" dirty="0"/>
              <a:t> vodních toků a niv</a:t>
            </a:r>
          </a:p>
          <a:p>
            <a:pPr marL="514344" lvl="2" indent="0">
              <a:lnSpc>
                <a:spcPct val="100000"/>
              </a:lnSpc>
              <a:spcAft>
                <a:spcPts val="1200"/>
              </a:spcAft>
              <a:buNone/>
              <a:defRPr/>
            </a:pPr>
            <a:r>
              <a:rPr lang="cs-CZ" sz="1400" dirty="0">
                <a:solidFill>
                  <a:schemeClr val="accent6">
                    <a:lumMod val="75000"/>
                  </a:schemeClr>
                </a:solidFill>
              </a:rPr>
              <a:t>Cíl spočívá v obnovení nebo podpora přirozených </a:t>
            </a:r>
            <a:r>
              <a:rPr lang="cs-CZ" sz="1400" dirty="0" err="1">
                <a:solidFill>
                  <a:schemeClr val="accent6">
                    <a:lumMod val="75000"/>
                  </a:schemeClr>
                </a:solidFill>
              </a:rPr>
              <a:t>korytotvorných</a:t>
            </a:r>
            <a:r>
              <a:rPr lang="cs-CZ" sz="1400" dirty="0">
                <a:solidFill>
                  <a:schemeClr val="accent6">
                    <a:lumMod val="75000"/>
                  </a:schemeClr>
                </a:solidFill>
              </a:rPr>
              <a:t> procesů a samovolného vývoje vodního toku v říčním prostoru. </a:t>
            </a:r>
          </a:p>
          <a:p>
            <a:pPr marL="857244" lvl="2" indent="-342900">
              <a:lnSpc>
                <a:spcPct val="50000"/>
              </a:lnSpc>
              <a:spcAft>
                <a:spcPts val="1200"/>
              </a:spcAft>
              <a:buFont typeface="+mj-lt"/>
              <a:buAutoNum type="arabicPeriod" startAt="4"/>
              <a:defRPr/>
            </a:pPr>
            <a:r>
              <a:rPr lang="cs-CZ" sz="1600" b="1" dirty="0"/>
              <a:t>Nákup pozemků pro podporu </a:t>
            </a:r>
            <a:r>
              <a:rPr lang="cs-CZ" sz="1600" b="1" dirty="0" err="1"/>
              <a:t>renaturačních</a:t>
            </a:r>
            <a:r>
              <a:rPr lang="cs-CZ" sz="1600" b="1" dirty="0"/>
              <a:t> procesů vodních toků </a:t>
            </a:r>
          </a:p>
          <a:p>
            <a:pPr marL="514344" lvl="2" indent="0">
              <a:lnSpc>
                <a:spcPct val="100000"/>
              </a:lnSpc>
              <a:spcAft>
                <a:spcPts val="1200"/>
              </a:spcAft>
              <a:buNone/>
              <a:defRPr/>
            </a:pPr>
            <a:endParaRPr lang="cs-CZ" sz="1400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9</a:t>
            </a:fld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04E1B02-4D9D-44D3-A3AA-F153A828D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6487" y="1556251"/>
            <a:ext cx="3116230" cy="467434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269452E-7CEC-48A4-A2E7-024C4B5188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9" y="5537046"/>
            <a:ext cx="559962" cy="505664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1CC41909-2D2B-4628-9F38-525B094A6737}"/>
              </a:ext>
            </a:extLst>
          </p:cNvPr>
          <p:cNvSpPr/>
          <p:nvPr/>
        </p:nvSpPr>
        <p:spPr>
          <a:xfrm>
            <a:off x="1009101" y="5457293"/>
            <a:ext cx="7601498" cy="585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cs-CZ" sz="1400" b="1" dirty="0">
                <a:solidFill>
                  <a:schemeClr val="tx1">
                    <a:lumMod val="75000"/>
                  </a:schemeClr>
                </a:solidFill>
              </a:rPr>
              <a:t>Příjemci podpory: 1,2 a 3 -</a:t>
            </a:r>
            <a:r>
              <a:rPr lang="cs-CZ" sz="1400" dirty="0">
                <a:solidFill>
                  <a:schemeClr val="tx1">
                    <a:lumMod val="75000"/>
                  </a:schemeClr>
                </a:solidFill>
              </a:rPr>
              <a:t>bez omezení, 4 – (</a:t>
            </a:r>
            <a:r>
              <a:rPr lang="cs-CZ" sz="1400" dirty="0" err="1">
                <a:solidFill>
                  <a:schemeClr val="tx1">
                    <a:lumMod val="75000"/>
                  </a:schemeClr>
                </a:solidFill>
              </a:rPr>
              <a:t>např.:kraje</a:t>
            </a:r>
            <a:r>
              <a:rPr lang="cs-CZ" sz="1400" dirty="0">
                <a:solidFill>
                  <a:schemeClr val="tx1">
                    <a:lumMod val="75000"/>
                  </a:schemeClr>
                </a:solidFill>
              </a:rPr>
              <a:t>, obce, </a:t>
            </a:r>
            <a:r>
              <a:rPr lang="cs-CZ" sz="1400" dirty="0" err="1">
                <a:solidFill>
                  <a:schemeClr val="tx1">
                    <a:lumMod val="75000"/>
                  </a:schemeClr>
                </a:solidFill>
              </a:rPr>
              <a:t>st.podniky</a:t>
            </a:r>
            <a:r>
              <a:rPr lang="cs-CZ" sz="1400" dirty="0">
                <a:solidFill>
                  <a:schemeClr val="tx1">
                    <a:lumMod val="75000"/>
                  </a:schemeClr>
                </a:solidFill>
              </a:rPr>
              <a:t> a </a:t>
            </a:r>
            <a:r>
              <a:rPr lang="cs-CZ" sz="1400" dirty="0" err="1">
                <a:solidFill>
                  <a:schemeClr val="tx1">
                    <a:lumMod val="75000"/>
                  </a:schemeClr>
                </a:solidFill>
              </a:rPr>
              <a:t>org</a:t>
            </a:r>
            <a:r>
              <a:rPr lang="cs-CZ" sz="1400" dirty="0">
                <a:solidFill>
                  <a:schemeClr val="tx1">
                    <a:lumMod val="75000"/>
                  </a:schemeClr>
                </a:solidFill>
              </a:rPr>
              <a:t>., </a:t>
            </a:r>
            <a:r>
              <a:rPr lang="cs-CZ" sz="1400" dirty="0" err="1">
                <a:solidFill>
                  <a:schemeClr val="tx1">
                    <a:lumMod val="75000"/>
                  </a:schemeClr>
                </a:solidFill>
              </a:rPr>
              <a:t>výzk</a:t>
            </a:r>
            <a:r>
              <a:rPr lang="cs-CZ" sz="1400" dirty="0">
                <a:solidFill>
                  <a:schemeClr val="tx1">
                    <a:lumMod val="75000"/>
                  </a:schemeClr>
                </a:solidFill>
              </a:rPr>
              <a:t>. </a:t>
            </a:r>
            <a:r>
              <a:rPr lang="cs-CZ" sz="1400" dirty="0" err="1">
                <a:solidFill>
                  <a:schemeClr val="tx1">
                    <a:lumMod val="75000"/>
                  </a:schemeClr>
                </a:solidFill>
              </a:rPr>
              <a:t>ins</a:t>
            </a:r>
            <a:r>
              <a:rPr lang="cs-CZ" sz="1400" dirty="0">
                <a:solidFill>
                  <a:schemeClr val="tx1">
                    <a:lumMod val="75000"/>
                  </a:schemeClr>
                </a:solidFill>
              </a:rPr>
              <a:t>., VŠ)</a:t>
            </a:r>
          </a:p>
          <a:p>
            <a:pPr>
              <a:lnSpc>
                <a:spcPct val="120000"/>
              </a:lnSpc>
            </a:pPr>
            <a:r>
              <a:rPr lang="cs-CZ" sz="1400" b="1" dirty="0">
                <a:solidFill>
                  <a:schemeClr val="tx1">
                    <a:lumMod val="75000"/>
                  </a:schemeClr>
                </a:solidFill>
              </a:rPr>
              <a:t>Výše podpory: </a:t>
            </a:r>
            <a:r>
              <a:rPr lang="cs-CZ" sz="1400" dirty="0"/>
              <a:t>1,3,4 - (100 % CZV), 2 - ( 60 % CZV)</a:t>
            </a:r>
            <a:endParaRPr lang="cs-CZ" sz="1600" b="1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7764AA9-49AA-4F75-B8EA-5EC8EBED1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0245" y="311012"/>
            <a:ext cx="694955" cy="68077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A7EAAF6-FFCF-49C3-8C6E-6FBDE91FE7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2354" y="311013"/>
            <a:ext cx="694955" cy="68077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7744397-7F64-427F-A240-30080C21E5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18" y="335517"/>
            <a:ext cx="680773" cy="68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4725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PŽP">
      <a:dk1>
        <a:srgbClr val="5A686A"/>
      </a:dk1>
      <a:lt1>
        <a:srgbClr val="FFFFFF"/>
      </a:lt1>
      <a:dk2>
        <a:srgbClr val="000000"/>
      </a:dk2>
      <a:lt2>
        <a:srgbClr val="BACACC"/>
      </a:lt2>
      <a:accent1>
        <a:srgbClr val="D05B37"/>
      </a:accent1>
      <a:accent2>
        <a:srgbClr val="E4A427"/>
      </a:accent2>
      <a:accent3>
        <a:srgbClr val="0062AB"/>
      </a:accent3>
      <a:accent4>
        <a:srgbClr val="1DC1BC"/>
      </a:accent4>
      <a:accent5>
        <a:srgbClr val="99329C"/>
      </a:accent5>
      <a:accent6>
        <a:srgbClr val="56BD48"/>
      </a:accent6>
      <a:hlink>
        <a:srgbClr val="0062AB"/>
      </a:hlink>
      <a:folHlink>
        <a:srgbClr val="99329C"/>
      </a:folHlink>
    </a:clrScheme>
    <a:fontScheme name="ModF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3-finl new">
  <a:themeElements>
    <a:clrScheme name="color MZP2020">
      <a:dk1>
        <a:srgbClr val="7BC143"/>
      </a:dk1>
      <a:lt1>
        <a:srgbClr val="FFFFFF"/>
      </a:lt1>
      <a:dk2>
        <a:srgbClr val="000000"/>
      </a:dk2>
      <a:lt2>
        <a:srgbClr val="FFFFFF"/>
      </a:lt2>
      <a:accent1>
        <a:srgbClr val="7BC143"/>
      </a:accent1>
      <a:accent2>
        <a:srgbClr val="A5A5A5"/>
      </a:accent2>
      <a:accent3>
        <a:srgbClr val="467A26"/>
      </a:accent3>
      <a:accent4>
        <a:srgbClr val="7BC143"/>
      </a:accent4>
      <a:accent5>
        <a:srgbClr val="517B14"/>
      </a:accent5>
      <a:accent6>
        <a:srgbClr val="000000"/>
      </a:accent6>
      <a:hlink>
        <a:srgbClr val="FFC000"/>
      </a:hlink>
      <a:folHlink>
        <a:srgbClr val="84C5D6"/>
      </a:folHlink>
    </a:clrScheme>
    <a:fontScheme name="roboto sada">
      <a:majorFont>
        <a:latin typeface="roboto nadpis"/>
        <a:ea typeface=""/>
        <a:cs typeface=""/>
      </a:majorFont>
      <a:minorFont>
        <a:latin typeface="roboto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zentace1" id="{3BF1A07D-6149-45CB-85EE-D47F25ED6997}" vid="{26188A8A-D3A8-4AA5-9AAE-8B14F0C0F042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ModFond">
      <a:dk1>
        <a:srgbClr val="5A686A"/>
      </a:dk1>
      <a:lt1>
        <a:srgbClr val="FFFFFF"/>
      </a:lt1>
      <a:dk2>
        <a:srgbClr val="000000"/>
      </a:dk2>
      <a:lt2>
        <a:srgbClr val="BACACC"/>
      </a:lt2>
      <a:accent1>
        <a:srgbClr val="005C9F"/>
      </a:accent1>
      <a:accent2>
        <a:srgbClr val="A0BBD7"/>
      </a:accent2>
      <a:accent3>
        <a:srgbClr val="4D4D4F"/>
      </a:accent3>
      <a:accent4>
        <a:srgbClr val="3DA155"/>
      </a:accent4>
      <a:accent5>
        <a:srgbClr val="507E5F"/>
      </a:accent5>
      <a:accent6>
        <a:srgbClr val="95D036"/>
      </a:accent6>
      <a:hlink>
        <a:srgbClr val="005C9F"/>
      </a:hlink>
      <a:folHlink>
        <a:srgbClr val="99329C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6593</TotalTime>
  <Words>1632</Words>
  <Application>Microsoft Office PowerPoint</Application>
  <PresentationFormat>Širokoúhlá obrazovka</PresentationFormat>
  <Paragraphs>188</Paragraphs>
  <Slides>18</Slides>
  <Notes>17</Notes>
  <HiddenSlides>0</HiddenSlides>
  <MMClips>0</MMClips>
  <ScaleCrop>false</ScaleCrop>
  <HeadingPairs>
    <vt:vector size="6" baseType="variant">
      <vt:variant>
        <vt:lpstr>Použitá písma</vt:lpstr>
      </vt:variant>
      <vt:variant>
        <vt:i4>13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18</vt:i4>
      </vt:variant>
    </vt:vector>
  </HeadingPairs>
  <TitlesOfParts>
    <vt:vector size="33" baseType="lpstr">
      <vt:lpstr>Arial</vt:lpstr>
      <vt:lpstr>Calibri</vt:lpstr>
      <vt:lpstr>Gill Sans</vt:lpstr>
      <vt:lpstr>JohnSans Text Pro</vt:lpstr>
      <vt:lpstr>roboto</vt:lpstr>
      <vt:lpstr>roboto</vt:lpstr>
      <vt:lpstr>Roboto Medium</vt:lpstr>
      <vt:lpstr>roboto nadpis</vt:lpstr>
      <vt:lpstr>Segoe UI</vt:lpstr>
      <vt:lpstr>Segoe UI Semibold</vt:lpstr>
      <vt:lpstr>Verdana</vt:lpstr>
      <vt:lpstr>Wingdings</vt:lpstr>
      <vt:lpstr>ヒラギノ角ゴ ProN W3</vt:lpstr>
      <vt:lpstr>Motiv Office</vt:lpstr>
      <vt:lpstr>Motiv3-finl new</vt:lpstr>
      <vt:lpstr>       Konference  VODNÍ TOKY 2022     </vt:lpstr>
      <vt:lpstr>Prezentace aplikace PowerPoint</vt:lpstr>
      <vt:lpstr>Prezentace aplikace PowerPoint</vt:lpstr>
      <vt:lpstr>Prezentace aplikace PowerPoint</vt:lpstr>
      <vt:lpstr>CELKOVÁ ALOKACE OPŽP 2021-2027 = cca 61 mld. Kč*</vt:lpstr>
      <vt:lpstr>SC 1.3 Podpora přizpůsobení se změně klimatu, prevence rizika katastrof a odolnosti vůči nim s přihlédnutím k ekosystémovým přístupům</vt:lpstr>
      <vt:lpstr> </vt:lpstr>
      <vt:lpstr>Prezentace aplikace PowerPoint</vt:lpstr>
      <vt:lpstr>Tvorba nových a obnova stávajících přírodě blízkých  vodních prvků v krajině včetně sídel </vt:lpstr>
      <vt:lpstr>Realizace protipovodňových opatření</vt:lpstr>
      <vt:lpstr>Preventivní opatření proti povodním a suchu</vt:lpstr>
      <vt:lpstr>Preventivní opatření proti povodním a suchu</vt:lpstr>
      <vt:lpstr>Podpora povodňové operativy, zvyšování povědomí obyvatel o povodňovém riziku, zvyšování resilience citlivých objektů před povodněmi</vt:lpstr>
      <vt:lpstr>SC 1.6 Posilování ochrany a zachování přírody, biologické rozmanitosti a zelené infrastruktury, a to i v městských oblastech, a snižování všech forem znečištění</vt:lpstr>
      <vt:lpstr>Zprůchodnění migračních překážek pro živočichy   </vt:lpstr>
      <vt:lpstr>Prezentace aplikace PowerPoint</vt:lpstr>
      <vt:lpstr>Prezentace aplikace PowerPoint</vt:lpstr>
      <vt:lpstr>Děkuji za pozornost.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 Pospisil</dc:creator>
  <cp:lastModifiedBy>Eva Mikulcová</cp:lastModifiedBy>
  <cp:revision>383</cp:revision>
  <cp:lastPrinted>2022-04-25T08:31:02Z</cp:lastPrinted>
  <dcterms:created xsi:type="dcterms:W3CDTF">2021-01-13T09:05:31Z</dcterms:created>
  <dcterms:modified xsi:type="dcterms:W3CDTF">2022-05-30T11:22:28Z</dcterms:modified>
</cp:coreProperties>
</file>